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22"/>
  </p:notesMasterIdLst>
  <p:handoutMasterIdLst>
    <p:handoutMasterId r:id="rId23"/>
  </p:handoutMasterIdLst>
  <p:sldIdLst>
    <p:sldId id="257" r:id="rId5"/>
    <p:sldId id="258" r:id="rId6"/>
    <p:sldId id="267" r:id="rId7"/>
    <p:sldId id="269" r:id="rId8"/>
    <p:sldId id="268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3" r:id="rId21"/>
  </p:sldIdLst>
  <p:sldSz cx="9144000" cy="6858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A38"/>
    <a:srgbClr val="59595E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56" autoAdjust="0"/>
    <p:restoredTop sz="57200" autoAdjust="0"/>
  </p:normalViewPr>
  <p:slideViewPr>
    <p:cSldViewPr snapToGrid="0" snapToObjects="1">
      <p:cViewPr varScale="1">
        <p:scale>
          <a:sx n="61" d="100"/>
          <a:sy n="61" d="100"/>
        </p:scale>
        <p:origin x="2991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1D71626-8D2C-70FC-9874-3EA77402BF6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74FF39-D3F9-A95D-7356-894A762CF0E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3FF552B6-64AE-4194-8464-B8E81A70188C}" type="datetimeFigureOut">
              <a:rPr lang="en-US"/>
              <a:pPr>
                <a:defRPr/>
              </a:pPr>
              <a:t>8/1/2023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2BD280-1A48-41D5-47BF-065222ED03A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2BE56A-070A-3C45-46D0-F7C67B2B38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8361687-5863-417A-AA97-2658335830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29FD310-86AA-C220-C2FF-DD17A78DFF1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7C89E3-35F3-9E51-2EB3-2619DAB0580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DADC4993-307F-4747-92C5-A4009078FD60}" type="datetimeFigureOut">
              <a:rPr lang="en-US"/>
              <a:pPr>
                <a:defRPr/>
              </a:pPr>
              <a:t>8/1/2023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5B35C3CD-FFAA-92D0-CE68-7715A26F478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C5C7B78-D550-8C6D-BF76-9120BD0AB8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22751D-2D53-4789-A806-208501F640B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C081EB-8594-6488-F642-A52E80D0CF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7637948-8B39-433C-A9D6-202AAE44653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>
            <a:extLst>
              <a:ext uri="{FF2B5EF4-FFF2-40B4-BE49-F238E27FC236}">
                <a16:creationId xmlns:a16="http://schemas.microsoft.com/office/drawing/2014/main" id="{2213B4F0-0191-5813-EC65-640BD8690A4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>
            <a:extLst>
              <a:ext uri="{FF2B5EF4-FFF2-40B4-BE49-F238E27FC236}">
                <a16:creationId xmlns:a16="http://schemas.microsoft.com/office/drawing/2014/main" id="{765DA286-F88B-20B5-7F37-634758F56EC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/>
          </a:p>
        </p:txBody>
      </p:sp>
      <p:sp>
        <p:nvSpPr>
          <p:cNvPr id="7172" name="Slide Number Placeholder 3">
            <a:extLst>
              <a:ext uri="{FF2B5EF4-FFF2-40B4-BE49-F238E27FC236}">
                <a16:creationId xmlns:a16="http://schemas.microsoft.com/office/drawing/2014/main" id="{6121204E-3788-D8D1-81ED-AF0C365EDA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49F5442-7740-4900-B0F8-5B2968C714E3}" type="slidenum">
              <a:rPr lang="en-US" altLang="en-US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D0DECCBC-8E05-65BB-F6BF-FB6F9EC86B2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B133064B-A82F-BB1A-16A5-64F43EC56E7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dirty="0"/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48F0940B-57B3-EF5C-28B1-785005B612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9240AD6-44ED-4EA6-A6E4-DB3F51202773}" type="slidenum">
              <a:rPr lang="en-US" altLang="en-US"/>
              <a:pPr/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>
            <a:extLst>
              <a:ext uri="{FF2B5EF4-FFF2-40B4-BE49-F238E27FC236}">
                <a16:creationId xmlns:a16="http://schemas.microsoft.com/office/drawing/2014/main" id="{CBF4433D-FDFB-531D-9E76-8C0689854CC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>
            <a:extLst>
              <a:ext uri="{FF2B5EF4-FFF2-40B4-BE49-F238E27FC236}">
                <a16:creationId xmlns:a16="http://schemas.microsoft.com/office/drawing/2014/main" id="{D72429CC-94FB-B969-45D1-8DD09AA3D77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28676" name="Slide Number Placeholder 3">
            <a:extLst>
              <a:ext uri="{FF2B5EF4-FFF2-40B4-BE49-F238E27FC236}">
                <a16:creationId xmlns:a16="http://schemas.microsoft.com/office/drawing/2014/main" id="{8332003D-A9FF-79AE-CE78-C0C1E1ED7D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DEF6D00-C043-4A05-8BC2-1051E8489A7E}" type="slidenum">
              <a:rPr lang="en-US" altLang="en-US"/>
              <a:pPr/>
              <a:t>12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7E76AEB0-9D9B-595F-9002-D01D8EFA5DD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62950B62-3CFA-8FE4-2FB4-B371F6BD6DD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dirty="0"/>
          </a:p>
          <a:p>
            <a:endParaRPr lang="en-GB" altLang="en-US" dirty="0"/>
          </a:p>
        </p:txBody>
      </p:sp>
      <p:sp>
        <p:nvSpPr>
          <p:cNvPr id="30724" name="Slide Number Placeholder 3">
            <a:extLst>
              <a:ext uri="{FF2B5EF4-FFF2-40B4-BE49-F238E27FC236}">
                <a16:creationId xmlns:a16="http://schemas.microsoft.com/office/drawing/2014/main" id="{70408270-0734-66E9-99C6-C8459D8326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09E16AB-D8B4-4915-A3B2-5A51955FF0EF}" type="slidenum">
              <a:rPr lang="en-US" altLang="en-US"/>
              <a:pPr/>
              <a:t>13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98E4007A-A1B9-5413-593A-CB4249E53D2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BDD2399F-D6C2-1FFF-B02A-31A0A71D354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dirty="0"/>
          </a:p>
        </p:txBody>
      </p:sp>
      <p:sp>
        <p:nvSpPr>
          <p:cNvPr id="32772" name="Slide Number Placeholder 3">
            <a:extLst>
              <a:ext uri="{FF2B5EF4-FFF2-40B4-BE49-F238E27FC236}">
                <a16:creationId xmlns:a16="http://schemas.microsoft.com/office/drawing/2014/main" id="{2DBCAA4F-0806-B411-CB03-7833EF02DE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3DCFFC6-B514-47D8-A4A5-2D486CA90750}" type="slidenum">
              <a:rPr lang="en-US" altLang="en-US"/>
              <a:pPr/>
              <a:t>14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:a16="http://schemas.microsoft.com/office/drawing/2014/main" id="{E6B77104-F352-4532-1E14-4FA5BEB51BB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>
            <a:extLst>
              <a:ext uri="{FF2B5EF4-FFF2-40B4-BE49-F238E27FC236}">
                <a16:creationId xmlns:a16="http://schemas.microsoft.com/office/drawing/2014/main" id="{553FAE6B-2F4F-144B-118B-C582AA3FB48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dirty="0"/>
          </a:p>
        </p:txBody>
      </p:sp>
      <p:sp>
        <p:nvSpPr>
          <p:cNvPr id="34820" name="Slide Number Placeholder 3">
            <a:extLst>
              <a:ext uri="{FF2B5EF4-FFF2-40B4-BE49-F238E27FC236}">
                <a16:creationId xmlns:a16="http://schemas.microsoft.com/office/drawing/2014/main" id="{54015041-386F-4231-1950-EC7125CB61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44954EE-9CD4-473C-A1DF-1DD55B1C4C40}" type="slidenum">
              <a:rPr lang="en-US" altLang="en-US"/>
              <a:pPr/>
              <a:t>15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>
            <a:extLst>
              <a:ext uri="{FF2B5EF4-FFF2-40B4-BE49-F238E27FC236}">
                <a16:creationId xmlns:a16="http://schemas.microsoft.com/office/drawing/2014/main" id="{D22BEC4D-65CD-0F82-C0C9-77DDDC9B4BB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>
            <a:extLst>
              <a:ext uri="{FF2B5EF4-FFF2-40B4-BE49-F238E27FC236}">
                <a16:creationId xmlns:a16="http://schemas.microsoft.com/office/drawing/2014/main" id="{EBB3807E-A0EA-49F1-C45F-008115BEB66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36868" name="Slide Number Placeholder 3">
            <a:extLst>
              <a:ext uri="{FF2B5EF4-FFF2-40B4-BE49-F238E27FC236}">
                <a16:creationId xmlns:a16="http://schemas.microsoft.com/office/drawing/2014/main" id="{C212E17A-DCF2-0E04-1B98-3F4F57B5BF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EBE4821-63C3-4226-B03B-8BB7214C1109}" type="slidenum">
              <a:rPr lang="en-US" altLang="en-US"/>
              <a:pPr/>
              <a:t>16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>
            <a:extLst>
              <a:ext uri="{FF2B5EF4-FFF2-40B4-BE49-F238E27FC236}">
                <a16:creationId xmlns:a16="http://schemas.microsoft.com/office/drawing/2014/main" id="{DAA628CC-11EE-D63D-C908-8D53B8E83EB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>
            <a:extLst>
              <a:ext uri="{FF2B5EF4-FFF2-40B4-BE49-F238E27FC236}">
                <a16:creationId xmlns:a16="http://schemas.microsoft.com/office/drawing/2014/main" id="{BF51FBED-741E-7DAF-B165-2011F31DF35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dirty="0"/>
          </a:p>
          <a:p>
            <a:endParaRPr lang="en-GB" altLang="en-US" dirty="0"/>
          </a:p>
        </p:txBody>
      </p:sp>
      <p:sp>
        <p:nvSpPr>
          <p:cNvPr id="38916" name="Slide Number Placeholder 3">
            <a:extLst>
              <a:ext uri="{FF2B5EF4-FFF2-40B4-BE49-F238E27FC236}">
                <a16:creationId xmlns:a16="http://schemas.microsoft.com/office/drawing/2014/main" id="{04A04966-B5FA-F8B7-27FC-ABAA83146F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4B1A975-AF39-47EF-B11C-05C0BBD7B4ED}" type="slidenum">
              <a:rPr lang="en-US" altLang="en-US"/>
              <a:pPr/>
              <a:t>17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>
            <a:extLst>
              <a:ext uri="{FF2B5EF4-FFF2-40B4-BE49-F238E27FC236}">
                <a16:creationId xmlns:a16="http://schemas.microsoft.com/office/drawing/2014/main" id="{AB3F3FA3-C542-D420-CA95-A1C220215D1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>
            <a:extLst>
              <a:ext uri="{FF2B5EF4-FFF2-40B4-BE49-F238E27FC236}">
                <a16:creationId xmlns:a16="http://schemas.microsoft.com/office/drawing/2014/main" id="{4D26382D-6B70-880B-0415-C3E395BAE02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9220" name="Slide Number Placeholder 3">
            <a:extLst>
              <a:ext uri="{FF2B5EF4-FFF2-40B4-BE49-F238E27FC236}">
                <a16:creationId xmlns:a16="http://schemas.microsoft.com/office/drawing/2014/main" id="{2CD6D0E1-7F6C-BEC6-D356-F21021686F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E4BE256-D8D8-4FB8-88DE-E53B2BE8017C}" type="slidenum">
              <a:rPr lang="en-US" altLang="en-US"/>
              <a:pPr/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>
            <a:extLst>
              <a:ext uri="{FF2B5EF4-FFF2-40B4-BE49-F238E27FC236}">
                <a16:creationId xmlns:a16="http://schemas.microsoft.com/office/drawing/2014/main" id="{FD01D6A4-5365-7B82-E174-95A164ACEB6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>
            <a:extLst>
              <a:ext uri="{FF2B5EF4-FFF2-40B4-BE49-F238E27FC236}">
                <a16:creationId xmlns:a16="http://schemas.microsoft.com/office/drawing/2014/main" id="{E287ECB9-43FA-C689-767C-BEB4C65B1FB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dirty="0"/>
          </a:p>
        </p:txBody>
      </p:sp>
      <p:sp>
        <p:nvSpPr>
          <p:cNvPr id="11268" name="Slide Number Placeholder 3">
            <a:extLst>
              <a:ext uri="{FF2B5EF4-FFF2-40B4-BE49-F238E27FC236}">
                <a16:creationId xmlns:a16="http://schemas.microsoft.com/office/drawing/2014/main" id="{39E47C03-F08C-A62F-68D9-1042FAA7E8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6DAF420-C893-4B2A-865F-186AF11C3F86}" type="slidenum">
              <a:rPr lang="en-US" altLang="en-US"/>
              <a:pPr/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>
            <a:extLst>
              <a:ext uri="{FF2B5EF4-FFF2-40B4-BE49-F238E27FC236}">
                <a16:creationId xmlns:a16="http://schemas.microsoft.com/office/drawing/2014/main" id="{3E846D96-652D-57B0-EB3E-D0CBF39F806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>
            <a:extLst>
              <a:ext uri="{FF2B5EF4-FFF2-40B4-BE49-F238E27FC236}">
                <a16:creationId xmlns:a16="http://schemas.microsoft.com/office/drawing/2014/main" id="{66CEFA85-9885-D0BF-A93B-FE4F3118C64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dirty="0"/>
          </a:p>
        </p:txBody>
      </p:sp>
      <p:sp>
        <p:nvSpPr>
          <p:cNvPr id="13316" name="Slide Number Placeholder 3">
            <a:extLst>
              <a:ext uri="{FF2B5EF4-FFF2-40B4-BE49-F238E27FC236}">
                <a16:creationId xmlns:a16="http://schemas.microsoft.com/office/drawing/2014/main" id="{5A63D4BA-18C8-454A-1A92-2A02D16D2F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C1B8FD1-861A-42CC-BBBF-49D997C264AD}" type="slidenum">
              <a:rPr lang="en-US" altLang="en-US"/>
              <a:pPr/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A7EB40C7-876A-AB90-2EF9-783146B51AF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AF31EF3F-441D-DAEC-933C-2D983A4AF11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dirty="0"/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DB6E2B3C-7DF9-5422-2172-59823B6E8D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7491818-02F3-436B-BF4C-FB58B63F0E41}" type="slidenum">
              <a:rPr lang="en-US" altLang="en-US"/>
              <a:pPr/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603EFE31-0573-971B-76EC-D0360DEEF73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B3A2B465-74B3-2D6D-D8F8-9213B21F178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dirty="0"/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5E58BF93-F9A4-FBCB-F2E6-EBBB2CA519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90069BC-8B1B-42E3-A0AF-EBB778753766}" type="slidenum">
              <a:rPr lang="en-US" altLang="en-US"/>
              <a:pPr/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549CE458-2FDB-F7C2-3D4A-8935043AE29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7CFB28E2-70A6-29BB-3603-3B691EEDD0F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dirty="0"/>
          </a:p>
        </p:txBody>
      </p:sp>
      <p:sp>
        <p:nvSpPr>
          <p:cNvPr id="20484" name="Slide Number Placeholder 3">
            <a:extLst>
              <a:ext uri="{FF2B5EF4-FFF2-40B4-BE49-F238E27FC236}">
                <a16:creationId xmlns:a16="http://schemas.microsoft.com/office/drawing/2014/main" id="{2304766B-A5F9-DB3E-039C-782F17483B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E43A96A-9E2B-4761-B03D-5219FE876C52}" type="slidenum">
              <a:rPr lang="en-US" altLang="en-US"/>
              <a:pPr/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>
            <a:extLst>
              <a:ext uri="{FF2B5EF4-FFF2-40B4-BE49-F238E27FC236}">
                <a16:creationId xmlns:a16="http://schemas.microsoft.com/office/drawing/2014/main" id="{F5B4413C-F746-3B56-3E1C-322C3EC2A0F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>
            <a:extLst>
              <a:ext uri="{FF2B5EF4-FFF2-40B4-BE49-F238E27FC236}">
                <a16:creationId xmlns:a16="http://schemas.microsoft.com/office/drawing/2014/main" id="{DD9881A9-9D40-832B-D1F9-7B1DF8F0476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dirty="0"/>
          </a:p>
        </p:txBody>
      </p:sp>
      <p:sp>
        <p:nvSpPr>
          <p:cNvPr id="22532" name="Slide Number Placeholder 3">
            <a:extLst>
              <a:ext uri="{FF2B5EF4-FFF2-40B4-BE49-F238E27FC236}">
                <a16:creationId xmlns:a16="http://schemas.microsoft.com/office/drawing/2014/main" id="{B5667008-3A2F-B554-B1DD-A553289B50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DBBA5BF-3482-417A-BAD4-13AE4023B382}" type="slidenum">
              <a:rPr lang="en-US" altLang="en-US"/>
              <a:pPr/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0D1FB78A-20CE-2478-DDE5-FA9B5A795EB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40A725CE-E2FD-66A4-D91E-EC9F457BC17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dirty="0"/>
          </a:p>
        </p:txBody>
      </p:sp>
      <p:sp>
        <p:nvSpPr>
          <p:cNvPr id="24580" name="Slide Number Placeholder 3">
            <a:extLst>
              <a:ext uri="{FF2B5EF4-FFF2-40B4-BE49-F238E27FC236}">
                <a16:creationId xmlns:a16="http://schemas.microsoft.com/office/drawing/2014/main" id="{427E096F-AD26-8744-8B16-1FB6F66B53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CFCBA4C-6399-4E64-816C-7941716D3758}" type="slidenum">
              <a:rPr lang="en-US" altLang="en-US"/>
              <a:pPr/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B77D5827-5B12-DD0C-2333-A648EBBD0D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317500"/>
            <a:ext cx="8561387" cy="573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64C7793-FF56-F075-0099-0B75502D7142}"/>
              </a:ext>
            </a:extLst>
          </p:cNvPr>
          <p:cNvSpPr/>
          <p:nvPr/>
        </p:nvSpPr>
        <p:spPr>
          <a:xfrm>
            <a:off x="1612900" y="2144713"/>
            <a:ext cx="3781425" cy="1816100"/>
          </a:xfrm>
          <a:prstGeom prst="rect">
            <a:avLst/>
          </a:prstGeom>
          <a:solidFill>
            <a:srgbClr val="FFCA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5" name="Group 8">
            <a:extLst>
              <a:ext uri="{FF2B5EF4-FFF2-40B4-BE49-F238E27FC236}">
                <a16:creationId xmlns:a16="http://schemas.microsoft.com/office/drawing/2014/main" id="{D5B293BF-7391-0255-0599-7EA9F120D8F8}"/>
              </a:ext>
            </a:extLst>
          </p:cNvPr>
          <p:cNvGrpSpPr>
            <a:grpSpLocks/>
          </p:cNvGrpSpPr>
          <p:nvPr/>
        </p:nvGrpSpPr>
        <p:grpSpPr bwMode="auto">
          <a:xfrm>
            <a:off x="287338" y="1716088"/>
            <a:ext cx="5734050" cy="2695575"/>
            <a:chOff x="287338" y="1715620"/>
            <a:chExt cx="5734315" cy="269658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6359E04-EFEB-9A7A-43E8-BFF1D6DC9A69}"/>
                </a:ext>
              </a:extLst>
            </p:cNvPr>
            <p:cNvSpPr/>
            <p:nvPr/>
          </p:nvSpPr>
          <p:spPr>
            <a:xfrm>
              <a:off x="287338" y="1715620"/>
              <a:ext cx="5734315" cy="36526"/>
            </a:xfrm>
            <a:prstGeom prst="rect">
              <a:avLst/>
            </a:prstGeom>
            <a:solidFill>
              <a:srgbClr val="FFCA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376EC01-F27B-3DC0-7DC4-5E73E374BD9D}"/>
                </a:ext>
              </a:extLst>
            </p:cNvPr>
            <p:cNvSpPr/>
            <p:nvPr/>
          </p:nvSpPr>
          <p:spPr>
            <a:xfrm>
              <a:off x="3127506" y="4375676"/>
              <a:ext cx="2879858" cy="34938"/>
            </a:xfrm>
            <a:prstGeom prst="rect">
              <a:avLst/>
            </a:prstGeom>
            <a:solidFill>
              <a:srgbClr val="FFCA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8FCE246-59F3-BE2C-6076-2B79D3043C84}"/>
                </a:ext>
              </a:extLst>
            </p:cNvPr>
            <p:cNvSpPr/>
            <p:nvPr/>
          </p:nvSpPr>
          <p:spPr>
            <a:xfrm>
              <a:off x="5985138" y="1715620"/>
              <a:ext cx="36515" cy="2696583"/>
            </a:xfrm>
            <a:prstGeom prst="rect">
              <a:avLst/>
            </a:prstGeom>
            <a:solidFill>
              <a:srgbClr val="FFCA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67434" y="2232212"/>
            <a:ext cx="3633771" cy="1640541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281195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989" y="1246094"/>
            <a:ext cx="329102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246094"/>
            <a:ext cx="4960774" cy="461495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7990" y="2949388"/>
            <a:ext cx="3291029" cy="29196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0101570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056288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228165"/>
            <a:ext cx="2304490" cy="4948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7990" y="1228165"/>
            <a:ext cx="6141385" cy="494879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5963185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F6A0FB6-6566-0625-2BAE-B74197883515}"/>
              </a:ext>
            </a:extLst>
          </p:cNvPr>
          <p:cNvSpPr/>
          <p:nvPr/>
        </p:nvSpPr>
        <p:spPr>
          <a:xfrm>
            <a:off x="1612900" y="2144713"/>
            <a:ext cx="3781425" cy="1816100"/>
          </a:xfrm>
          <a:prstGeom prst="rect">
            <a:avLst/>
          </a:prstGeom>
          <a:solidFill>
            <a:srgbClr val="FFCA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3" name="Group 7">
            <a:extLst>
              <a:ext uri="{FF2B5EF4-FFF2-40B4-BE49-F238E27FC236}">
                <a16:creationId xmlns:a16="http://schemas.microsoft.com/office/drawing/2014/main" id="{D946D02F-9063-10F2-0C97-73A552F87837}"/>
              </a:ext>
            </a:extLst>
          </p:cNvPr>
          <p:cNvGrpSpPr>
            <a:grpSpLocks/>
          </p:cNvGrpSpPr>
          <p:nvPr/>
        </p:nvGrpSpPr>
        <p:grpSpPr bwMode="auto">
          <a:xfrm>
            <a:off x="287338" y="1716088"/>
            <a:ext cx="5734050" cy="2695575"/>
            <a:chOff x="287338" y="1715620"/>
            <a:chExt cx="5734315" cy="2696583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AD62FD4-8050-6A68-770B-2B3BA5C51D61}"/>
                </a:ext>
              </a:extLst>
            </p:cNvPr>
            <p:cNvSpPr/>
            <p:nvPr/>
          </p:nvSpPr>
          <p:spPr>
            <a:xfrm>
              <a:off x="287338" y="1715620"/>
              <a:ext cx="5734315" cy="36526"/>
            </a:xfrm>
            <a:prstGeom prst="rect">
              <a:avLst/>
            </a:prstGeom>
            <a:solidFill>
              <a:srgbClr val="FFCA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DD2DF4A-E04C-80D7-1723-312D3C9673E9}"/>
                </a:ext>
              </a:extLst>
            </p:cNvPr>
            <p:cNvSpPr/>
            <p:nvPr/>
          </p:nvSpPr>
          <p:spPr>
            <a:xfrm>
              <a:off x="3127506" y="4375676"/>
              <a:ext cx="2879858" cy="34938"/>
            </a:xfrm>
            <a:prstGeom prst="rect">
              <a:avLst/>
            </a:prstGeom>
            <a:solidFill>
              <a:srgbClr val="FFCA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1B91F44-7ADE-8722-7539-F2B329537832}"/>
                </a:ext>
              </a:extLst>
            </p:cNvPr>
            <p:cNvSpPr/>
            <p:nvPr/>
          </p:nvSpPr>
          <p:spPr>
            <a:xfrm>
              <a:off x="5985138" y="1715620"/>
              <a:ext cx="36515" cy="2696583"/>
            </a:xfrm>
            <a:prstGeom prst="rect">
              <a:avLst/>
            </a:prstGeom>
            <a:solidFill>
              <a:srgbClr val="FFCA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667434" y="2232212"/>
            <a:ext cx="3633771" cy="1640541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146376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25316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990" y="1709739"/>
            <a:ext cx="8558496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7990" y="4589464"/>
            <a:ext cx="8558496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65748069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7990" y="2687031"/>
            <a:ext cx="4226860" cy="348993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49" y="2687031"/>
            <a:ext cx="4219015" cy="348993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280100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990" y="1179512"/>
            <a:ext cx="857040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7990" y="2505075"/>
            <a:ext cx="421019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7990" y="3328987"/>
            <a:ext cx="4210192" cy="281183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2505075"/>
            <a:ext cx="421901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328987"/>
            <a:ext cx="4219015" cy="281183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350515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5194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8873709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990" y="1309687"/>
            <a:ext cx="329102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839913"/>
            <a:ext cx="4960774" cy="430091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7990" y="2909887"/>
            <a:ext cx="3291029" cy="323093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07944467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E7553B46-7A0E-4E4F-D643-28EF78218D6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287338" y="1255713"/>
            <a:ext cx="8561387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509F185-AF72-1E37-1617-B9217283D82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287338" y="2635250"/>
            <a:ext cx="8561387" cy="354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pic>
        <p:nvPicPr>
          <p:cNvPr id="1028" name="Picture 1">
            <a:extLst>
              <a:ext uri="{FF2B5EF4-FFF2-40B4-BE49-F238E27FC236}">
                <a16:creationId xmlns:a16="http://schemas.microsoft.com/office/drawing/2014/main" id="{F6913F79-4E7A-3069-322D-6197C5B82324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6175" y="6283325"/>
            <a:ext cx="27114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10">
            <a:extLst>
              <a:ext uri="{FF2B5EF4-FFF2-40B4-BE49-F238E27FC236}">
                <a16:creationId xmlns:a16="http://schemas.microsoft.com/office/drawing/2014/main" id="{5C715A42-A9E4-7FB3-2042-DFDA0A2E579F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6370638"/>
            <a:ext cx="1703387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564AC77D-2B71-757E-F4C5-D3ADDEAFC663}"/>
              </a:ext>
            </a:extLst>
          </p:cNvPr>
          <p:cNvSpPr/>
          <p:nvPr/>
        </p:nvSpPr>
        <p:spPr>
          <a:xfrm>
            <a:off x="287338" y="6030913"/>
            <a:ext cx="8561387" cy="144462"/>
          </a:xfrm>
          <a:prstGeom prst="rect">
            <a:avLst/>
          </a:prstGeom>
          <a:solidFill>
            <a:srgbClr val="FFCA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  <p:sldLayoutId id="2147483918" r:id="rId12"/>
  </p:sldLayoutIdLst>
  <p:transition spd="med">
    <p:fade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ubtitle 2">
            <a:extLst>
              <a:ext uri="{FF2B5EF4-FFF2-40B4-BE49-F238E27FC236}">
                <a16:creationId xmlns:a16="http://schemas.microsoft.com/office/drawing/2014/main" id="{452B2D3D-63E7-2A5A-5AD4-5FD63B4438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6875" y="2232025"/>
            <a:ext cx="3633788" cy="1641475"/>
          </a:xfrm>
        </p:spPr>
        <p:txBody>
          <a:bodyPr/>
          <a:lstStyle/>
          <a:p>
            <a:pPr eaLnBrk="1" hangingPunct="1"/>
            <a:r>
              <a:rPr lang="en-US" altLang="en-US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Roles and responsibilities of Parish </a:t>
            </a:r>
            <a:r>
              <a:rPr lang="en-US" altLang="en-US" sz="280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Councillors</a:t>
            </a:r>
            <a:endParaRPr lang="en-US" altLang="en-US" sz="28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eaLnBrk="1" hangingPunct="1"/>
            <a:r>
              <a:rPr lang="en-US" altLang="en-US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May 2023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 advTm="13511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Box 1">
            <a:extLst>
              <a:ext uri="{FF2B5EF4-FFF2-40B4-BE49-F238E27FC236}">
                <a16:creationId xmlns:a16="http://schemas.microsoft.com/office/drawing/2014/main" id="{4694C333-E6AA-9ACF-3EA8-B6E748A96F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5" y="473075"/>
            <a:ext cx="79898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3600" b="1"/>
              <a:t>Examples</a:t>
            </a:r>
          </a:p>
        </p:txBody>
      </p:sp>
      <p:sp>
        <p:nvSpPr>
          <p:cNvPr id="23555" name="TextBox 2">
            <a:extLst>
              <a:ext uri="{FF2B5EF4-FFF2-40B4-BE49-F238E27FC236}">
                <a16:creationId xmlns:a16="http://schemas.microsoft.com/office/drawing/2014/main" id="{1165DE3B-2983-6D5F-436E-A9026431CB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675" y="1906588"/>
            <a:ext cx="7907338" cy="4456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Unwanted physical contact</a:t>
            </a:r>
          </a:p>
          <a:p>
            <a:r>
              <a:rPr lang="en-GB" altLang="en-US" dirty="0"/>
              <a:t>Unreasonable expectations in relation to work</a:t>
            </a:r>
          </a:p>
          <a:p>
            <a:r>
              <a:rPr lang="en-GB" altLang="en-US" dirty="0"/>
              <a:t>Inappropriate remarks, offensive jokes, comments etc.</a:t>
            </a:r>
          </a:p>
          <a:p>
            <a:r>
              <a:rPr lang="en-GB" altLang="en-US" dirty="0"/>
              <a:t>Impact of behaviour</a:t>
            </a:r>
          </a:p>
          <a:p>
            <a:r>
              <a:rPr lang="en-GB" altLang="en-US" dirty="0"/>
              <a:t>Verbal abuse</a:t>
            </a:r>
          </a:p>
          <a:p>
            <a:r>
              <a:rPr lang="en-GB" altLang="en-US" dirty="0"/>
              <a:t>Abuse of authority</a:t>
            </a:r>
          </a:p>
          <a:p>
            <a:endParaRPr lang="en-GB" altLang="en-US" dirty="0"/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en-GB" altLang="en-US" sz="3200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 advTm="7899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1">
            <a:extLst>
              <a:ext uri="{FF2B5EF4-FFF2-40B4-BE49-F238E27FC236}">
                <a16:creationId xmlns:a16="http://schemas.microsoft.com/office/drawing/2014/main" id="{48A3DDBA-6608-40DB-A4D7-46B7216681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5" y="473075"/>
            <a:ext cx="79898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3600" b="1"/>
              <a:t>Discrimination</a:t>
            </a:r>
          </a:p>
        </p:txBody>
      </p:sp>
      <p:sp>
        <p:nvSpPr>
          <p:cNvPr id="25603" name="TextBox 2">
            <a:extLst>
              <a:ext uri="{FF2B5EF4-FFF2-40B4-BE49-F238E27FC236}">
                <a16:creationId xmlns:a16="http://schemas.microsoft.com/office/drawing/2014/main" id="{D0404242-4B7D-C97D-1FEA-08548CCFA9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675" y="1906588"/>
            <a:ext cx="6386513" cy="329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Direct, indirect, harassment, victimisation</a:t>
            </a:r>
          </a:p>
          <a:p>
            <a:r>
              <a:rPr lang="en-GB" altLang="en-US" dirty="0"/>
              <a:t>Protected characteristics</a:t>
            </a:r>
          </a:p>
          <a:p>
            <a:r>
              <a:rPr lang="en-GB" altLang="en-US" dirty="0"/>
              <a:t>Can cause your council to be in breach of its equalities duties</a:t>
            </a:r>
          </a:p>
          <a:p>
            <a:endParaRPr lang="en-GB" altLang="en-US" dirty="0"/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en-GB" altLang="en-US" sz="3200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Box 1">
            <a:extLst>
              <a:ext uri="{FF2B5EF4-FFF2-40B4-BE49-F238E27FC236}">
                <a16:creationId xmlns:a16="http://schemas.microsoft.com/office/drawing/2014/main" id="{705D4CAD-7F68-B5E3-EBD6-13EB4113FC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5" y="473075"/>
            <a:ext cx="79898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3600" b="1"/>
              <a:t>Impartiality of Officers</a:t>
            </a:r>
          </a:p>
        </p:txBody>
      </p:sp>
      <p:sp>
        <p:nvSpPr>
          <p:cNvPr id="27651" name="TextBox 2">
            <a:extLst>
              <a:ext uri="{FF2B5EF4-FFF2-40B4-BE49-F238E27FC236}">
                <a16:creationId xmlns:a16="http://schemas.microsoft.com/office/drawing/2014/main" id="{7EF14AD4-7487-EF80-C06F-7FA7BC94E6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675" y="1906588"/>
            <a:ext cx="6386513" cy="406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Officers are politically neutral</a:t>
            </a:r>
          </a:p>
          <a:p>
            <a:r>
              <a:rPr lang="en-GB" altLang="en-US"/>
              <a:t>Professional integrity</a:t>
            </a:r>
          </a:p>
          <a:p>
            <a:r>
              <a:rPr lang="en-GB" altLang="en-US"/>
              <a:t>Mutual Respect</a:t>
            </a:r>
          </a:p>
          <a:p>
            <a:r>
              <a:rPr lang="en-GB" altLang="en-US"/>
              <a:t>What if I disagree with officers?</a:t>
            </a:r>
          </a:p>
          <a:p>
            <a:r>
              <a:rPr lang="en-GB" altLang="en-US"/>
              <a:t>Declarable Interests</a:t>
            </a:r>
          </a:p>
          <a:p>
            <a:r>
              <a:rPr lang="en-GB" altLang="en-US"/>
              <a:t>Member/Officer Protocol</a:t>
            </a:r>
          </a:p>
          <a:p>
            <a:endParaRPr lang="en-GB" altLang="en-US"/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en-GB" altLang="en-US" sz="320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Box 1">
            <a:extLst>
              <a:ext uri="{FF2B5EF4-FFF2-40B4-BE49-F238E27FC236}">
                <a16:creationId xmlns:a16="http://schemas.microsoft.com/office/drawing/2014/main" id="{5A095E96-D0CA-DB9C-1112-95C56E9D1B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5" y="473075"/>
            <a:ext cx="79898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3600" b="1"/>
              <a:t>Confidentiality</a:t>
            </a:r>
          </a:p>
        </p:txBody>
      </p:sp>
      <p:sp>
        <p:nvSpPr>
          <p:cNvPr id="29699" name="TextBox 2">
            <a:extLst>
              <a:ext uri="{FF2B5EF4-FFF2-40B4-BE49-F238E27FC236}">
                <a16:creationId xmlns:a16="http://schemas.microsoft.com/office/drawing/2014/main" id="{50710B47-0F95-82E4-4D0F-31CBCA040A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675" y="1906588"/>
            <a:ext cx="6386513" cy="471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Respect confidentiality</a:t>
            </a:r>
          </a:p>
          <a:p>
            <a:r>
              <a:rPr lang="en-GB" altLang="en-US" dirty="0"/>
              <a:t>Limited circumstances when confidential information can be disclosed</a:t>
            </a:r>
          </a:p>
          <a:p>
            <a:r>
              <a:rPr lang="en-GB" altLang="en-US" dirty="0"/>
              <a:t>Always seek MO advice first</a:t>
            </a:r>
          </a:p>
          <a:p>
            <a:r>
              <a:rPr lang="en-GB" altLang="en-US" dirty="0"/>
              <a:t>‘Need to know’ principle</a:t>
            </a:r>
          </a:p>
          <a:p>
            <a:r>
              <a:rPr lang="en-GB" altLang="en-US" dirty="0"/>
              <a:t>Ensure you are familiar with access to information rules &amp; data protection</a:t>
            </a:r>
          </a:p>
          <a:p>
            <a:endParaRPr lang="en-GB" altLang="en-US" dirty="0"/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en-GB" altLang="en-US" sz="3200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 advTm="68042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Box 1">
            <a:extLst>
              <a:ext uri="{FF2B5EF4-FFF2-40B4-BE49-F238E27FC236}">
                <a16:creationId xmlns:a16="http://schemas.microsoft.com/office/drawing/2014/main" id="{8BD3965A-68CD-567E-A9E0-AFE6BB5EBE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5" y="473075"/>
            <a:ext cx="79898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3600" b="1"/>
              <a:t>Disrepute</a:t>
            </a:r>
          </a:p>
        </p:txBody>
      </p:sp>
      <p:sp>
        <p:nvSpPr>
          <p:cNvPr id="31747" name="TextBox 2">
            <a:extLst>
              <a:ext uri="{FF2B5EF4-FFF2-40B4-BE49-F238E27FC236}">
                <a16:creationId xmlns:a16="http://schemas.microsoft.com/office/drawing/2014/main" id="{4DAC823E-3007-A4AF-8FEA-2453F65602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675" y="1906588"/>
            <a:ext cx="6386513" cy="368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Reducing public confidence</a:t>
            </a:r>
          </a:p>
          <a:p>
            <a:r>
              <a:rPr lang="en-GB" altLang="en-US"/>
              <a:t>Adversely affecting the LA’s reputation</a:t>
            </a:r>
          </a:p>
          <a:p>
            <a:r>
              <a:rPr lang="en-GB" altLang="en-US"/>
              <a:t>Relates to the </a:t>
            </a:r>
            <a:r>
              <a:rPr lang="en-GB" altLang="en-US" u="sng"/>
              <a:t>role</a:t>
            </a:r>
            <a:r>
              <a:rPr lang="en-GB" altLang="en-US"/>
              <a:t> of councillor/LA, not the individual reputation of a person</a:t>
            </a:r>
          </a:p>
          <a:p>
            <a:endParaRPr lang="en-GB" altLang="en-US"/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en-GB" altLang="en-US" sz="320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Box 1">
            <a:extLst>
              <a:ext uri="{FF2B5EF4-FFF2-40B4-BE49-F238E27FC236}">
                <a16:creationId xmlns:a16="http://schemas.microsoft.com/office/drawing/2014/main" id="{802D8C25-C5C1-6500-07FD-E5E78EC506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5" y="473075"/>
            <a:ext cx="79898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3600" b="1"/>
              <a:t>Misuse of Position</a:t>
            </a:r>
          </a:p>
        </p:txBody>
      </p:sp>
      <p:sp>
        <p:nvSpPr>
          <p:cNvPr id="33795" name="TextBox 2">
            <a:extLst>
              <a:ext uri="{FF2B5EF4-FFF2-40B4-BE49-F238E27FC236}">
                <a16:creationId xmlns:a16="http://schemas.microsoft.com/office/drawing/2014/main" id="{87DEBDD7-3E22-9F22-688D-68538D41E0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675" y="1906588"/>
            <a:ext cx="6386513" cy="329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Advantage or Disadvantage to others</a:t>
            </a:r>
          </a:p>
          <a:p>
            <a:r>
              <a:rPr lang="en-GB" altLang="en-US"/>
              <a:t>Failure to declare interests</a:t>
            </a:r>
          </a:p>
          <a:p>
            <a:r>
              <a:rPr lang="en-GB" altLang="en-US"/>
              <a:t>Planning matters need particular caution</a:t>
            </a:r>
          </a:p>
          <a:p>
            <a:endParaRPr lang="en-GB" altLang="en-US"/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en-GB" altLang="en-US" sz="320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Box 1">
            <a:extLst>
              <a:ext uri="{FF2B5EF4-FFF2-40B4-BE49-F238E27FC236}">
                <a16:creationId xmlns:a16="http://schemas.microsoft.com/office/drawing/2014/main" id="{40D9D2D8-3E79-FC85-E6ED-4664D3D82B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5" y="473075"/>
            <a:ext cx="79898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3600" b="1"/>
              <a:t>Misuse of Resources</a:t>
            </a:r>
          </a:p>
        </p:txBody>
      </p:sp>
      <p:sp>
        <p:nvSpPr>
          <p:cNvPr id="35843" name="TextBox 2">
            <a:extLst>
              <a:ext uri="{FF2B5EF4-FFF2-40B4-BE49-F238E27FC236}">
                <a16:creationId xmlns:a16="http://schemas.microsoft.com/office/drawing/2014/main" id="{4281CFD8-FC86-359F-0BAC-AEE5272695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675" y="1906588"/>
            <a:ext cx="6386513" cy="394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Should not be used for business or personal gain</a:t>
            </a:r>
          </a:p>
          <a:p>
            <a:endParaRPr lang="en-GB" altLang="en-US" dirty="0"/>
          </a:p>
          <a:p>
            <a:r>
              <a:rPr lang="en-GB" altLang="en-US" dirty="0"/>
              <a:t>Comply with any rules &amp; protocols</a:t>
            </a:r>
          </a:p>
          <a:p>
            <a:endParaRPr lang="en-GB" altLang="en-US" dirty="0"/>
          </a:p>
          <a:p>
            <a:r>
              <a:rPr lang="en-GB" altLang="en-US" dirty="0"/>
              <a:t>Not for political purposes</a:t>
            </a:r>
          </a:p>
          <a:p>
            <a:endParaRPr lang="en-GB" altLang="en-US" dirty="0"/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en-GB" altLang="en-US" sz="3200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Box 1">
            <a:extLst>
              <a:ext uri="{FF2B5EF4-FFF2-40B4-BE49-F238E27FC236}">
                <a16:creationId xmlns:a16="http://schemas.microsoft.com/office/drawing/2014/main" id="{320E60EA-06D8-2519-2144-748BD55D89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5" y="473075"/>
            <a:ext cx="79898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3600" b="1"/>
              <a:t>Complying with the Code</a:t>
            </a:r>
          </a:p>
        </p:txBody>
      </p:sp>
      <p:sp>
        <p:nvSpPr>
          <p:cNvPr id="37891" name="TextBox 2">
            <a:extLst>
              <a:ext uri="{FF2B5EF4-FFF2-40B4-BE49-F238E27FC236}">
                <a16:creationId xmlns:a16="http://schemas.microsoft.com/office/drawing/2014/main" id="{0DD7A45A-A92B-0EA4-043A-8D599C1A5B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675" y="1906588"/>
            <a:ext cx="6386513" cy="394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Undertake training</a:t>
            </a:r>
          </a:p>
          <a:p>
            <a:endParaRPr lang="en-GB" altLang="en-US"/>
          </a:p>
          <a:p>
            <a:r>
              <a:rPr lang="en-GB" altLang="en-US"/>
              <a:t>Co-operate with any investigation &amp; determination</a:t>
            </a:r>
          </a:p>
          <a:p>
            <a:endParaRPr lang="en-GB" altLang="en-US"/>
          </a:p>
          <a:p>
            <a:r>
              <a:rPr lang="en-GB" altLang="en-US"/>
              <a:t>Comply with any sanction</a:t>
            </a:r>
          </a:p>
          <a:p>
            <a:endParaRPr lang="en-GB" altLang="en-US"/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en-GB" altLang="en-US" sz="320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1">
            <a:extLst>
              <a:ext uri="{FF2B5EF4-FFF2-40B4-BE49-F238E27FC236}">
                <a16:creationId xmlns:a16="http://schemas.microsoft.com/office/drawing/2014/main" id="{F36223A9-ECA6-C63E-2DB9-0A3795695F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" y="473075"/>
            <a:ext cx="763111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3600" b="1"/>
              <a:t>What is the Code of Conduct?</a:t>
            </a:r>
          </a:p>
        </p:txBody>
      </p:sp>
      <p:sp>
        <p:nvSpPr>
          <p:cNvPr id="8195" name="TextBox 2">
            <a:extLst>
              <a:ext uri="{FF2B5EF4-FFF2-40B4-BE49-F238E27FC236}">
                <a16:creationId xmlns:a16="http://schemas.microsoft.com/office/drawing/2014/main" id="{08BCD7F5-38C0-E9BB-30E3-437A392046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525" y="1906588"/>
            <a:ext cx="4911725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en-GB" altLang="en-US" sz="3200"/>
              <a:t>Seven ‘Nolan principles’ apply to all – members &amp; officers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en-GB" altLang="en-US" sz="3200"/>
              <a:t>Principles translated into a clear set of rules = the Code of Conduct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en-GB" altLang="en-US" sz="3200"/>
              <a:t>Localism Act 2011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>
            <a:extLst>
              <a:ext uri="{FF2B5EF4-FFF2-40B4-BE49-F238E27FC236}">
                <a16:creationId xmlns:a16="http://schemas.microsoft.com/office/drawing/2014/main" id="{D00924B2-E8E4-C809-C54F-FE1E9FA8BE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" y="473075"/>
            <a:ext cx="56467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3600" b="1"/>
              <a:t>When does the Code of Conduct apply?</a:t>
            </a:r>
          </a:p>
        </p:txBody>
      </p:sp>
      <p:sp>
        <p:nvSpPr>
          <p:cNvPr id="10243" name="TextBox 2">
            <a:extLst>
              <a:ext uri="{FF2B5EF4-FFF2-40B4-BE49-F238E27FC236}">
                <a16:creationId xmlns:a16="http://schemas.microsoft.com/office/drawing/2014/main" id="{CEACB6C0-4C50-FEAD-6240-9A5C354555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026" y="1873250"/>
            <a:ext cx="6634492" cy="2454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“</a:t>
            </a:r>
            <a:r>
              <a:rPr lang="en-GB" altLang="en-US" sz="2400" dirty="0"/>
              <a:t>Acting in your capacity as a councillor” </a:t>
            </a:r>
          </a:p>
          <a:p>
            <a:r>
              <a:rPr lang="en-GB" altLang="en-US" sz="2400" dirty="0"/>
              <a:t>If your actions would give the impression to a reasonable member of the public with knowledge of all the facts that you are acting as a councillor</a:t>
            </a:r>
          </a:p>
          <a:p>
            <a:r>
              <a:rPr lang="en-GB" altLang="en-US" sz="2400" dirty="0"/>
              <a:t>Social Media – use 2 accounts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 advTm="69723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1">
            <a:extLst>
              <a:ext uri="{FF2B5EF4-FFF2-40B4-BE49-F238E27FC236}">
                <a16:creationId xmlns:a16="http://schemas.microsoft.com/office/drawing/2014/main" id="{9878D10F-EC1F-B42A-F95C-E16D71544E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275" y="466725"/>
            <a:ext cx="82026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3600" b="1"/>
              <a:t>Examples</a:t>
            </a:r>
          </a:p>
        </p:txBody>
      </p:sp>
      <p:sp>
        <p:nvSpPr>
          <p:cNvPr id="12291" name="TextBox 2">
            <a:extLst>
              <a:ext uri="{FF2B5EF4-FFF2-40B4-BE49-F238E27FC236}">
                <a16:creationId xmlns:a16="http://schemas.microsoft.com/office/drawing/2014/main" id="{96DB8DCE-7049-2C46-E410-F2C0CE2552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6963" y="1482725"/>
            <a:ext cx="5597525" cy="3451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writing to someone on parish council headed paper or using a town council email address</a:t>
            </a:r>
          </a:p>
          <a:p>
            <a:r>
              <a:rPr lang="en-GB" altLang="en-US" dirty="0"/>
              <a:t>handing out a business card where you describe yourself as a councillor </a:t>
            </a:r>
          </a:p>
          <a:p>
            <a:r>
              <a:rPr lang="en-GB" altLang="en-US" dirty="0"/>
              <a:t>wearing official council regalia – such as mayoral robes &amp; chains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 advTm="8137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1">
            <a:extLst>
              <a:ext uri="{FF2B5EF4-FFF2-40B4-BE49-F238E27FC236}">
                <a16:creationId xmlns:a16="http://schemas.microsoft.com/office/drawing/2014/main" id="{2F068C46-5849-9FC0-630B-C57E63837F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" y="473075"/>
            <a:ext cx="76311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3600" b="1"/>
              <a:t>What does it apply to?</a:t>
            </a:r>
          </a:p>
        </p:txBody>
      </p:sp>
      <p:sp>
        <p:nvSpPr>
          <p:cNvPr id="14339" name="TextBox 2">
            <a:extLst>
              <a:ext uri="{FF2B5EF4-FFF2-40B4-BE49-F238E27FC236}">
                <a16:creationId xmlns:a16="http://schemas.microsoft.com/office/drawing/2014/main" id="{33C89389-D6AA-5044-37D9-D7BFF8B367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675" y="1906588"/>
            <a:ext cx="7142163" cy="381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face-to-face meetings</a:t>
            </a:r>
          </a:p>
          <a:p>
            <a:r>
              <a:rPr lang="en-GB" altLang="en-US"/>
              <a:t>online or telephone meetings</a:t>
            </a:r>
          </a:p>
          <a:p>
            <a:r>
              <a:rPr lang="en-GB" altLang="en-US"/>
              <a:t>written &amp; verbal communication</a:t>
            </a:r>
          </a:p>
          <a:p>
            <a:r>
              <a:rPr lang="en-GB" altLang="en-US"/>
              <a:t>non-verbal communications</a:t>
            </a:r>
          </a:p>
          <a:p>
            <a:r>
              <a:rPr lang="en-GB" altLang="en-US"/>
              <a:t>electronic and social media communication, posts, statements, and comments.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en-GB" altLang="en-US" sz="320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 advTm="10614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1">
            <a:extLst>
              <a:ext uri="{FF2B5EF4-FFF2-40B4-BE49-F238E27FC236}">
                <a16:creationId xmlns:a16="http://schemas.microsoft.com/office/drawing/2014/main" id="{6AEBF79C-7F2B-EA5A-B981-B30788F6A8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" y="473075"/>
            <a:ext cx="76311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3600" b="1"/>
              <a:t>Acting as a representative</a:t>
            </a:r>
          </a:p>
        </p:txBody>
      </p:sp>
      <p:sp>
        <p:nvSpPr>
          <p:cNvPr id="16387" name="TextBox 2">
            <a:extLst>
              <a:ext uri="{FF2B5EF4-FFF2-40B4-BE49-F238E27FC236}">
                <a16:creationId xmlns:a16="http://schemas.microsoft.com/office/drawing/2014/main" id="{3E048A73-14EA-9137-625D-DE5F6BBFF2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675" y="1906588"/>
            <a:ext cx="7142163" cy="2780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Applies to outside bodies</a:t>
            </a:r>
          </a:p>
          <a:p>
            <a:r>
              <a:rPr lang="en-GB" altLang="en-US" dirty="0"/>
              <a:t>External functions/events where you have been sent by your council</a:t>
            </a:r>
          </a:p>
          <a:p>
            <a:r>
              <a:rPr lang="en-GB" altLang="en-US" dirty="0"/>
              <a:t>For Parish/Town Councillors, the relevant Code applies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en-GB" altLang="en-US" sz="3200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ubtitle 1">
            <a:extLst>
              <a:ext uri="{FF2B5EF4-FFF2-40B4-BE49-F238E27FC236}">
                <a16:creationId xmlns:a16="http://schemas.microsoft.com/office/drawing/2014/main" id="{7B72848F-5C99-2CF9-41A8-5AF94C9441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6875" y="2232025"/>
            <a:ext cx="3633788" cy="1641475"/>
          </a:xfrm>
        </p:spPr>
        <p:txBody>
          <a:bodyPr/>
          <a:lstStyle/>
          <a:p>
            <a:r>
              <a:rPr lang="en-GB" altLang="en-US" sz="4000"/>
              <a:t>Provisions of the Code of Conduct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 advTm="8098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1">
            <a:extLst>
              <a:ext uri="{FF2B5EF4-FFF2-40B4-BE49-F238E27FC236}">
                <a16:creationId xmlns:a16="http://schemas.microsoft.com/office/drawing/2014/main" id="{6522FD89-5C10-15C4-5753-0C2A93E4F7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5" y="473075"/>
            <a:ext cx="79898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3600" b="1"/>
              <a:t>Treating others with respect</a:t>
            </a:r>
          </a:p>
        </p:txBody>
      </p:sp>
      <p:sp>
        <p:nvSpPr>
          <p:cNvPr id="19459" name="TextBox 2">
            <a:extLst>
              <a:ext uri="{FF2B5EF4-FFF2-40B4-BE49-F238E27FC236}">
                <a16:creationId xmlns:a16="http://schemas.microsoft.com/office/drawing/2014/main" id="{D0878926-BE62-0BC6-8407-DFAD06A2B8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675" y="1906588"/>
            <a:ext cx="7142163" cy="2544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Applies to all forms of communication</a:t>
            </a:r>
          </a:p>
          <a:p>
            <a:r>
              <a:rPr lang="en-GB" altLang="en-US" dirty="0"/>
              <a:t>Not a gag on speech</a:t>
            </a:r>
          </a:p>
          <a:p>
            <a:r>
              <a:rPr lang="en-GB" altLang="en-US" dirty="0"/>
              <a:t>Freedom of political expression</a:t>
            </a:r>
          </a:p>
          <a:p>
            <a:r>
              <a:rPr lang="en-GB" altLang="en-US" dirty="0"/>
              <a:t>Can include overt acts or insidious ones</a:t>
            </a:r>
          </a:p>
          <a:p>
            <a:r>
              <a:rPr lang="en-GB" altLang="en-US" dirty="0"/>
              <a:t>Dealing with staff and contractors</a:t>
            </a:r>
            <a:endParaRPr lang="en-GB" altLang="en-US" sz="3200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Box 1">
            <a:extLst>
              <a:ext uri="{FF2B5EF4-FFF2-40B4-BE49-F238E27FC236}">
                <a16:creationId xmlns:a16="http://schemas.microsoft.com/office/drawing/2014/main" id="{120C5194-03B1-2AFD-85D0-8A0126AD7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5" y="473075"/>
            <a:ext cx="79898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3600" b="1"/>
              <a:t>Bullying &amp; Harrassment</a:t>
            </a:r>
          </a:p>
        </p:txBody>
      </p:sp>
      <p:sp>
        <p:nvSpPr>
          <p:cNvPr id="21507" name="TextBox 2">
            <a:extLst>
              <a:ext uri="{FF2B5EF4-FFF2-40B4-BE49-F238E27FC236}">
                <a16:creationId xmlns:a16="http://schemas.microsoft.com/office/drawing/2014/main" id="{0E18EC92-B0E9-3D8C-005C-B6026B97AA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675" y="1906588"/>
            <a:ext cx="6705600" cy="471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Can include overt acts or insidious ones</a:t>
            </a:r>
          </a:p>
          <a:p>
            <a:r>
              <a:rPr lang="en-GB" altLang="en-US"/>
              <a:t>Usually a pattern of behaviour</a:t>
            </a:r>
          </a:p>
          <a:p>
            <a:r>
              <a:rPr lang="en-GB" altLang="en-US"/>
              <a:t>Does not have to relate to protected characteristics</a:t>
            </a:r>
          </a:p>
          <a:p>
            <a:r>
              <a:rPr lang="en-GB" altLang="en-US"/>
              <a:t>May be verbal or written, e.g. telephone, social media etc.</a:t>
            </a:r>
          </a:p>
          <a:p>
            <a:r>
              <a:rPr lang="en-GB" altLang="en-US"/>
              <a:t>Impact of your behaviour on others</a:t>
            </a:r>
          </a:p>
          <a:p>
            <a:endParaRPr lang="en-GB" altLang="en-US"/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en-GB" altLang="en-US" sz="320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Herefordshire">
  <a:themeElements>
    <a:clrScheme name="Custom 1">
      <a:dk1>
        <a:srgbClr val="FFFFFF"/>
      </a:dk1>
      <a:lt1>
        <a:srgbClr val="392F2C"/>
      </a:lt1>
      <a:dk2>
        <a:srgbClr val="FFFFFF"/>
      </a:dk2>
      <a:lt2>
        <a:srgbClr val="392F2C"/>
      </a:lt2>
      <a:accent1>
        <a:srgbClr val="FFC937"/>
      </a:accent1>
      <a:accent2>
        <a:srgbClr val="282E2B"/>
      </a:accent2>
      <a:accent3>
        <a:srgbClr val="A7216D"/>
      </a:accent3>
      <a:accent4>
        <a:srgbClr val="FFC937"/>
      </a:accent4>
      <a:accent5>
        <a:srgbClr val="2F9599"/>
      </a:accent5>
      <a:accent6>
        <a:srgbClr val="545458"/>
      </a:accent6>
      <a:hlink>
        <a:srgbClr val="FFFFFF"/>
      </a:hlink>
      <a:folHlink>
        <a:srgbClr val="FFFF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12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8" id="{7A469BEC-A756-AB48-BAF4-938C8863D067}" vid="{2BFEE178-1E8D-7744-87FA-419B132AB0A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13DDB9D538FCF4C8A325FDF45C0B38C" ma:contentTypeVersion="0" ma:contentTypeDescription="Create a new document." ma:contentTypeScope="" ma:versionID="fd577eb2914b5fbf1eeacd7f1d6094ad">
  <xsd:schema xmlns:xsd="http://www.w3.org/2001/XMLSchema" xmlns:xs="http://www.w3.org/2001/XMLSchema" xmlns:p="http://schemas.microsoft.com/office/2006/metadata/properties" xmlns:ns2="785528a6-32f5-452f-8308-80ce7c30b3ce" targetNamespace="http://schemas.microsoft.com/office/2006/metadata/properties" ma:root="true" ma:fieldsID="4aabe02c9f14e3a1bf9c8474c65538a1" ns2:_="">
    <xsd:import namespace="785528a6-32f5-452f-8308-80ce7c30b3ce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5528a6-32f5-452f-8308-80ce7c30b3ce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ABE3CFE7-9971-4082-BDB2-E8A8551E245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AE9CF9-6AA9-45C7-9C9D-659506C9C03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85528a6-32f5-452f-8308-80ce7c30b3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8FD0816-2CD0-4A1C-AD77-2D1A6779E8F7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HC_Powerpoint</Template>
  <TotalTime>1881</TotalTime>
  <Words>478</Words>
  <Application>Microsoft Office PowerPoint</Application>
  <PresentationFormat>On-screen Show (4:3)</PresentationFormat>
  <Paragraphs>97</Paragraphs>
  <Slides>17</Slides>
  <Notes>16</Notes>
  <HiddenSlides>0</HiddenSlides>
  <MMClips>17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Lato</vt:lpstr>
      <vt:lpstr>Herefordshire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Williams, Michelle</dc:creator>
  <cp:lastModifiedBy>Julia Cotton</cp:lastModifiedBy>
  <cp:revision>107</cp:revision>
  <cp:lastPrinted>2019-05-01T12:39:15Z</cp:lastPrinted>
  <dcterms:created xsi:type="dcterms:W3CDTF">2019-04-17T08:24:30Z</dcterms:created>
  <dcterms:modified xsi:type="dcterms:W3CDTF">2023-08-01T14:54:14Z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0x010100213DDB9D538FCF4C8A325FDF45C0B38C</vt:lpwstr>
  </property>
  <property fmtid="{D5CDD505-2E9C-101B-9397-08002B2CF9AE}" pid="3" name="_dlc_DocIdItemGuid">
    <vt:lpwstr>9320849a-0887-4549-b6a5-d6a06ad0615d</vt:lpwstr>
  </property>
  <property fmtid="{D5CDD505-2E9C-101B-9397-08002B2CF9AE}" pid="4" name="_dlc_DocId">
    <vt:lpwstr>HCOUNCIL-388-13</vt:lpwstr>
  </property>
  <property fmtid="{D5CDD505-2E9C-101B-9397-08002B2CF9AE}" pid="5" name="_dlc_DocIdUrl">
    <vt:lpwstr>https://apps.herefordshire.gov.uk/communicationstoolkit/branding2017/_layouts/15/DocIdRedir.aspx?ID=HCOUNCIL-388-13, HCOUNCIL-388-13</vt:lpwstr>
  </property>
</Properties>
</file>