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24"/>
  </p:notesMasterIdLst>
  <p:handoutMasterIdLst>
    <p:handoutMasterId r:id="rId25"/>
  </p:handoutMasterIdLst>
  <p:sldIdLst>
    <p:sldId id="294" r:id="rId5"/>
    <p:sldId id="260" r:id="rId6"/>
    <p:sldId id="293" r:id="rId7"/>
    <p:sldId id="282" r:id="rId8"/>
    <p:sldId id="295" r:id="rId9"/>
    <p:sldId id="298" r:id="rId10"/>
    <p:sldId id="296" r:id="rId11"/>
    <p:sldId id="299" r:id="rId12"/>
    <p:sldId id="292" r:id="rId13"/>
    <p:sldId id="291" r:id="rId14"/>
    <p:sldId id="259" r:id="rId15"/>
    <p:sldId id="287" r:id="rId16"/>
    <p:sldId id="284" r:id="rId17"/>
    <p:sldId id="297" r:id="rId18"/>
    <p:sldId id="289" r:id="rId19"/>
    <p:sldId id="288" r:id="rId20"/>
    <p:sldId id="300" r:id="rId21"/>
    <p:sldId id="301" r:id="rId22"/>
    <p:sldId id="304" r:id="rId23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A38"/>
    <a:srgbClr val="5959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56" autoAdjust="0"/>
    <p:restoredTop sz="57200" autoAdjust="0"/>
  </p:normalViewPr>
  <p:slideViewPr>
    <p:cSldViewPr snapToGrid="0" snapToObjects="1">
      <p:cViewPr varScale="1">
        <p:scale>
          <a:sx n="38" d="100"/>
          <a:sy n="38" d="100"/>
        </p:scale>
        <p:origin x="2104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1D71626-8D2C-70FC-9874-3EA77402BF6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74FF39-D3F9-A95D-7356-894A762CF0E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FF552B6-64AE-4194-8464-B8E81A70188C}" type="datetimeFigureOut">
              <a:rPr lang="en-US"/>
              <a:pPr>
                <a:defRPr/>
              </a:pPr>
              <a:t>7/31/2023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2BD280-1A48-41D5-47BF-065222ED03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2BE56A-070A-3C45-46D0-F7C67B2B38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8361687-5863-417A-AA97-26583358306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29FD310-86AA-C220-C2FF-DD17A78DFF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7C89E3-35F3-9E51-2EB3-2619DAB0580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ADC4993-307F-4747-92C5-A4009078FD60}" type="datetimeFigureOut">
              <a:rPr lang="en-US"/>
              <a:pPr>
                <a:defRPr/>
              </a:pPr>
              <a:t>7/31/2023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B35C3CD-FFAA-92D0-CE68-7715A26F47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C5C7B78-D550-8C6D-BF76-9120BD0AB8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22751D-2D53-4789-A806-208501F640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C081EB-8594-6488-F642-A52E80D0CF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7637948-8B39-433C-A9D6-202AAE44653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AED997DA-12E3-3129-4B0E-4D99BFBDCC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36D33CD2-3A17-8C23-A243-E63743C0ABF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 smtClean="0"/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FFB6D58C-DC02-BBCF-D710-000437C0C8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A958D64-2603-436C-93B4-9DA4FA916CB0}" type="slidenum">
              <a:rPr lang="en-US" altLang="en-US"/>
              <a:pPr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FB40A987-57F2-FBCE-07B5-01A4ECDF220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C46131C7-EDC4-CA30-712E-EA0ECDE76D2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028BF213-A0D4-4BFB-DD1F-AE340D652D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CA25096-5FB5-4141-8BFD-FEA7211B37CF}" type="slidenum">
              <a:rPr lang="en-US" altLang="en-US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84EDCDA2-CB0C-533D-A343-B2C4A1053DF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A211A709-9B80-57D5-8F6F-3D2FF969330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4E96E1FC-D291-57F4-E054-18F0337F60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3CF581E-4598-4F74-B85B-FF73DCF92E8A}" type="slidenum">
              <a:rPr lang="en-US" altLang="en-US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6D97FFEB-55CD-260C-57A7-261A6D6D643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530DE67C-9B59-ED41-5DFC-6E0C465167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229AFF34-4CE0-ED86-696D-A9FC83AA91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87E4E91-29FC-4902-B414-A73E02B3316D}" type="slidenum">
              <a:rPr lang="en-US" altLang="en-US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6D97FFEB-55CD-260C-57A7-261A6D6D643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530DE67C-9B59-ED41-5DFC-6E0C465167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altLang="en-US" dirty="0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229AFF34-4CE0-ED86-696D-A9FC83AA91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87E4E91-29FC-4902-B414-A73E02B3316D}" type="slidenum">
              <a:rPr lang="en-US" altLang="en-US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19371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37948-8B39-433C-A9D6-202AAE44653F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31473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2BFE5CEB-4197-A560-D736-4C1C2EBAD27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70A4B278-1939-C905-F0E7-F4E3274F43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D3497E67-B3F4-FB22-E5FC-F59282E1DE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20A8684-7CA0-42A2-B340-970F991B1AE1}" type="slidenum">
              <a:rPr lang="en-US" altLang="en-US"/>
              <a:pPr/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2BFE5CEB-4197-A560-D736-4C1C2EBAD27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70A4B278-1939-C905-F0E7-F4E3274F43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D3497E67-B3F4-FB22-E5FC-F59282E1DE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20A8684-7CA0-42A2-B340-970F991B1AE1}" type="slidenum">
              <a:rPr lang="en-US" altLang="en-US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89416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2BFE5CEB-4197-A560-D736-4C1C2EBAD27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70A4B278-1939-C905-F0E7-F4E3274F43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D3497E67-B3F4-FB22-E5FC-F59282E1DE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20A8684-7CA0-42A2-B340-970F991B1AE1}" type="slidenum">
              <a:rPr lang="en-US" altLang="en-US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9109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>
            <a:extLst>
              <a:ext uri="{FF2B5EF4-FFF2-40B4-BE49-F238E27FC236}">
                <a16:creationId xmlns:a16="http://schemas.microsoft.com/office/drawing/2014/main" id="{8B81F38F-8C64-6F24-CEEA-12B0A63091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>
            <a:extLst>
              <a:ext uri="{FF2B5EF4-FFF2-40B4-BE49-F238E27FC236}">
                <a16:creationId xmlns:a16="http://schemas.microsoft.com/office/drawing/2014/main" id="{0A84EC95-0CA3-089E-DECA-F0E10E8B323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57348" name="Slide Number Placeholder 3">
            <a:extLst>
              <a:ext uri="{FF2B5EF4-FFF2-40B4-BE49-F238E27FC236}">
                <a16:creationId xmlns:a16="http://schemas.microsoft.com/office/drawing/2014/main" id="{E9648D59-15C6-34B9-4B34-8DF230CAC3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FB78F0D-CA10-40CC-928F-E402EFFA7F92}" type="slidenum">
              <a:rPr lang="en-US" altLang="en-US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37948-8B39-433C-A9D6-202AAE44653F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1901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84EDCDA2-CB0C-533D-A343-B2C4A1053DF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A211A709-9B80-57D5-8F6F-3D2FF969330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4E96E1FC-D291-57F4-E054-18F0337F60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3CF581E-4598-4F74-B85B-FF73DCF92E8A}" type="slidenum">
              <a:rPr lang="en-US" altLang="en-US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2543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84EDCDA2-CB0C-533D-A343-B2C4A1053DF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A211A709-9B80-57D5-8F6F-3D2FF969330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4E96E1FC-D291-57F4-E054-18F0337F60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3CF581E-4598-4F74-B85B-FF73DCF92E8A}" type="slidenum">
              <a:rPr lang="en-US" altLang="en-US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4434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6D97FFEB-55CD-260C-57A7-261A6D6D643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530DE67C-9B59-ED41-5DFC-6E0C465167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229AFF34-4CE0-ED86-696D-A9FC83AA91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87E4E91-29FC-4902-B414-A73E02B3316D}" type="slidenum">
              <a:rPr lang="en-US" altLang="en-US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61006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6D97FFEB-55CD-260C-57A7-261A6D6D643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530DE67C-9B59-ED41-5DFC-6E0C465167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229AFF34-4CE0-ED86-696D-A9FC83AA91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87E4E91-29FC-4902-B414-A73E02B3316D}" type="slidenum">
              <a:rPr lang="en-US" altLang="en-US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04488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761AE963-A178-9046-D930-4E953A3F5AD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CBB422FE-C05F-0F13-EBE5-FCB37EEC2B7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C3B88217-5F97-08FF-0684-4046AD45B4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860BB74-ADBC-4D39-B40D-77F42BD4CCC2}" type="slidenum">
              <a:rPr lang="en-US" altLang="en-US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ADC9C407-7097-3E0D-ABE2-3D642FBF437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941B0F0F-084B-DCF3-EA90-8506783523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/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F5DAB545-2DFD-2CA7-86CC-FAA76958A2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A3B17C0-8429-49D3-971A-3455DAF47015}" type="slidenum">
              <a:rPr lang="en-US" altLang="en-US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B77D5827-5B12-DD0C-2333-A648EBBD0D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317500"/>
            <a:ext cx="8561387" cy="573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64C7793-FF56-F075-0099-0B75502D7142}"/>
              </a:ext>
            </a:extLst>
          </p:cNvPr>
          <p:cNvSpPr/>
          <p:nvPr/>
        </p:nvSpPr>
        <p:spPr>
          <a:xfrm>
            <a:off x="1612900" y="2144713"/>
            <a:ext cx="3781425" cy="1816100"/>
          </a:xfrm>
          <a:prstGeom prst="rect">
            <a:avLst/>
          </a:prstGeom>
          <a:solidFill>
            <a:srgbClr val="FFC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D5B293BF-7391-0255-0599-7EA9F120D8F8}"/>
              </a:ext>
            </a:extLst>
          </p:cNvPr>
          <p:cNvGrpSpPr>
            <a:grpSpLocks/>
          </p:cNvGrpSpPr>
          <p:nvPr/>
        </p:nvGrpSpPr>
        <p:grpSpPr bwMode="auto">
          <a:xfrm>
            <a:off x="287338" y="1716088"/>
            <a:ext cx="5734050" cy="2695575"/>
            <a:chOff x="287338" y="1715620"/>
            <a:chExt cx="5734315" cy="269658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6359E04-EFEB-9A7A-43E8-BFF1D6DC9A69}"/>
                </a:ext>
              </a:extLst>
            </p:cNvPr>
            <p:cNvSpPr/>
            <p:nvPr/>
          </p:nvSpPr>
          <p:spPr>
            <a:xfrm>
              <a:off x="287338" y="1715620"/>
              <a:ext cx="5734315" cy="36526"/>
            </a:xfrm>
            <a:prstGeom prst="rect">
              <a:avLst/>
            </a:prstGeom>
            <a:solidFill>
              <a:srgbClr val="FFC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376EC01-F27B-3DC0-7DC4-5E73E374BD9D}"/>
                </a:ext>
              </a:extLst>
            </p:cNvPr>
            <p:cNvSpPr/>
            <p:nvPr/>
          </p:nvSpPr>
          <p:spPr>
            <a:xfrm>
              <a:off x="3127506" y="4375676"/>
              <a:ext cx="2879858" cy="34938"/>
            </a:xfrm>
            <a:prstGeom prst="rect">
              <a:avLst/>
            </a:prstGeom>
            <a:solidFill>
              <a:srgbClr val="FFC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8FCE246-59F3-BE2C-6076-2B79D3043C84}"/>
                </a:ext>
              </a:extLst>
            </p:cNvPr>
            <p:cNvSpPr/>
            <p:nvPr/>
          </p:nvSpPr>
          <p:spPr>
            <a:xfrm>
              <a:off x="5985138" y="1715620"/>
              <a:ext cx="36515" cy="2696583"/>
            </a:xfrm>
            <a:prstGeom prst="rect">
              <a:avLst/>
            </a:prstGeom>
            <a:solidFill>
              <a:srgbClr val="FFC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7434" y="2232212"/>
            <a:ext cx="3633771" cy="1640541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281195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989" y="1246094"/>
            <a:ext cx="329102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246094"/>
            <a:ext cx="4960774" cy="461495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7990" y="2949388"/>
            <a:ext cx="3291029" cy="2919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0101570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056288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228165"/>
            <a:ext cx="2304490" cy="4948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7990" y="1228165"/>
            <a:ext cx="6141385" cy="494879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963185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6A0FB6-6566-0625-2BAE-B74197883515}"/>
              </a:ext>
            </a:extLst>
          </p:cNvPr>
          <p:cNvSpPr/>
          <p:nvPr/>
        </p:nvSpPr>
        <p:spPr>
          <a:xfrm>
            <a:off x="1612900" y="2144713"/>
            <a:ext cx="3781425" cy="1816100"/>
          </a:xfrm>
          <a:prstGeom prst="rect">
            <a:avLst/>
          </a:prstGeom>
          <a:solidFill>
            <a:srgbClr val="FFC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D946D02F-9063-10F2-0C97-73A552F87837}"/>
              </a:ext>
            </a:extLst>
          </p:cNvPr>
          <p:cNvGrpSpPr>
            <a:grpSpLocks/>
          </p:cNvGrpSpPr>
          <p:nvPr/>
        </p:nvGrpSpPr>
        <p:grpSpPr bwMode="auto">
          <a:xfrm>
            <a:off x="287338" y="1716088"/>
            <a:ext cx="5734050" cy="2695575"/>
            <a:chOff x="287338" y="1715620"/>
            <a:chExt cx="5734315" cy="269658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AD62FD4-8050-6A68-770B-2B3BA5C51D61}"/>
                </a:ext>
              </a:extLst>
            </p:cNvPr>
            <p:cNvSpPr/>
            <p:nvPr/>
          </p:nvSpPr>
          <p:spPr>
            <a:xfrm>
              <a:off x="287338" y="1715620"/>
              <a:ext cx="5734315" cy="36526"/>
            </a:xfrm>
            <a:prstGeom prst="rect">
              <a:avLst/>
            </a:prstGeom>
            <a:solidFill>
              <a:srgbClr val="FFC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DD2DF4A-E04C-80D7-1723-312D3C9673E9}"/>
                </a:ext>
              </a:extLst>
            </p:cNvPr>
            <p:cNvSpPr/>
            <p:nvPr/>
          </p:nvSpPr>
          <p:spPr>
            <a:xfrm>
              <a:off x="3127506" y="4375676"/>
              <a:ext cx="2879858" cy="34938"/>
            </a:xfrm>
            <a:prstGeom prst="rect">
              <a:avLst/>
            </a:prstGeom>
            <a:solidFill>
              <a:srgbClr val="FFC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1B91F44-7ADE-8722-7539-F2B329537832}"/>
                </a:ext>
              </a:extLst>
            </p:cNvPr>
            <p:cNvSpPr/>
            <p:nvPr/>
          </p:nvSpPr>
          <p:spPr>
            <a:xfrm>
              <a:off x="5985138" y="1715620"/>
              <a:ext cx="36515" cy="2696583"/>
            </a:xfrm>
            <a:prstGeom prst="rect">
              <a:avLst/>
            </a:prstGeom>
            <a:solidFill>
              <a:srgbClr val="FFC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667434" y="2232212"/>
            <a:ext cx="3633771" cy="1640541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146376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25316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990" y="1709739"/>
            <a:ext cx="855849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7990" y="4589464"/>
            <a:ext cx="855849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5748069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7990" y="2687031"/>
            <a:ext cx="4226860" cy="348993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49" y="2687031"/>
            <a:ext cx="4219015" cy="34899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80100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990" y="1179512"/>
            <a:ext cx="857040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7990" y="2505075"/>
            <a:ext cx="421019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7990" y="3328987"/>
            <a:ext cx="4210192" cy="28118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505075"/>
            <a:ext cx="421901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328987"/>
            <a:ext cx="4219015" cy="28118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350515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5194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8873709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990" y="1309687"/>
            <a:ext cx="329102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839913"/>
            <a:ext cx="4960774" cy="43009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7990" y="2909887"/>
            <a:ext cx="3291029" cy="32309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7944467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7553B46-7A0E-4E4F-D643-28EF78218D6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87338" y="1255713"/>
            <a:ext cx="8561387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509F185-AF72-1E37-1617-B9217283D82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287338" y="2635250"/>
            <a:ext cx="8561387" cy="354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1028" name="Picture 1">
            <a:extLst>
              <a:ext uri="{FF2B5EF4-FFF2-40B4-BE49-F238E27FC236}">
                <a16:creationId xmlns:a16="http://schemas.microsoft.com/office/drawing/2014/main" id="{F6913F79-4E7A-3069-322D-6197C5B8232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175" y="6283325"/>
            <a:ext cx="27114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10">
            <a:extLst>
              <a:ext uri="{FF2B5EF4-FFF2-40B4-BE49-F238E27FC236}">
                <a16:creationId xmlns:a16="http://schemas.microsoft.com/office/drawing/2014/main" id="{5C715A42-A9E4-7FB3-2042-DFDA0A2E579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6370638"/>
            <a:ext cx="1703387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64AC77D-2B71-757E-F4C5-D3ADDEAFC663}"/>
              </a:ext>
            </a:extLst>
          </p:cNvPr>
          <p:cNvSpPr/>
          <p:nvPr/>
        </p:nvSpPr>
        <p:spPr>
          <a:xfrm>
            <a:off x="287338" y="6030913"/>
            <a:ext cx="8561387" cy="144462"/>
          </a:xfrm>
          <a:prstGeom prst="rect">
            <a:avLst/>
          </a:prstGeom>
          <a:solidFill>
            <a:srgbClr val="FFC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</p:sldLayoutIdLst>
  <p:transition spd="med">
    <p:fade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4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6.jpeg"/><Relationship Id="rId5" Type="http://schemas.openxmlformats.org/officeDocument/2006/relationships/hyperlink" Target="https://www.legislation.gov.uk/uksi/2012/1464/made" TargetMode="External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ubtitle 1">
            <a:extLst>
              <a:ext uri="{FF2B5EF4-FFF2-40B4-BE49-F238E27FC236}">
                <a16:creationId xmlns:a16="http://schemas.microsoft.com/office/drawing/2014/main" id="{C0FA7DF1-C07B-3683-1C02-5375A803FC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6874" y="2232025"/>
            <a:ext cx="3920325" cy="1864775"/>
          </a:xfrm>
        </p:spPr>
        <p:txBody>
          <a:bodyPr/>
          <a:lstStyle/>
          <a:p>
            <a:r>
              <a:rPr lang="en-GB" altLang="en-US" sz="4400" dirty="0" smtClean="0"/>
              <a:t>Breach of Code of Conduct</a:t>
            </a:r>
            <a:endParaRPr lang="en-GB" altLang="en-US" sz="440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960356"/>
      </p:ext>
    </p:extLst>
  </p:cSld>
  <p:clrMapOvr>
    <a:masterClrMapping/>
  </p:clrMapOvr>
  <p:transition spd="med" advTm="751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Box 1">
            <a:extLst>
              <a:ext uri="{FF2B5EF4-FFF2-40B4-BE49-F238E27FC236}">
                <a16:creationId xmlns:a16="http://schemas.microsoft.com/office/drawing/2014/main" id="{1F9890D4-C11C-8D9D-C51A-0646C64B3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" y="473075"/>
            <a:ext cx="76311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Non Registrable Interests</a:t>
            </a:r>
            <a:endParaRPr lang="en-GB" altLang="en-US" sz="36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4884A6-047D-F4CC-F66B-0605DE6CCC15}"/>
              </a:ext>
            </a:extLst>
          </p:cNvPr>
          <p:cNvSpPr txBox="1"/>
          <p:nvPr/>
        </p:nvSpPr>
        <p:spPr>
          <a:xfrm>
            <a:off x="406400" y="1587500"/>
            <a:ext cx="7416800" cy="54476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en-GB" sz="2400" dirty="0">
                <a:latin typeface="Arial" charset="0"/>
              </a:rPr>
              <a:t>Relates to you and family/close </a:t>
            </a:r>
            <a:r>
              <a:rPr lang="en-GB" sz="2400" dirty="0" smtClean="0">
                <a:latin typeface="Arial" charset="0"/>
              </a:rPr>
              <a:t>associates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en-GB" sz="2400" dirty="0" smtClean="0">
                <a:latin typeface="Arial" charset="0"/>
              </a:rPr>
              <a:t>Financial or wellbeing interests – affects or directly relates </a:t>
            </a:r>
            <a:endParaRPr lang="en-GB" sz="2400" dirty="0">
              <a:latin typeface="Arial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400" dirty="0"/>
              <a:t>You should not participate in the relevant business in two circumstances:</a:t>
            </a:r>
          </a:p>
          <a:p>
            <a:pPr marL="630238" indent="-268288">
              <a:defRPr/>
            </a:pPr>
            <a:r>
              <a:rPr lang="en-GB" sz="2400" b="1" dirty="0"/>
              <a:t>a. </a:t>
            </a:r>
            <a:r>
              <a:rPr lang="en-GB" sz="2400" dirty="0"/>
              <a:t>when a matter </a:t>
            </a:r>
            <a:r>
              <a:rPr lang="en-GB" sz="2400" u="sng" dirty="0"/>
              <a:t>directly relates </a:t>
            </a:r>
            <a:r>
              <a:rPr lang="en-GB" sz="2400" dirty="0"/>
              <a:t>to the financial interest or wellbeing, or</a:t>
            </a:r>
          </a:p>
          <a:p>
            <a:pPr marL="630238" indent="-268288">
              <a:defRPr/>
            </a:pPr>
            <a:r>
              <a:rPr lang="en-GB" sz="2400" b="1" dirty="0"/>
              <a:t>b. </a:t>
            </a:r>
            <a:r>
              <a:rPr lang="en-GB" sz="2400" dirty="0"/>
              <a:t>when a matter </a:t>
            </a:r>
            <a:r>
              <a:rPr lang="en-GB" sz="2400" u="sng" dirty="0"/>
              <a:t>affects</a:t>
            </a:r>
            <a:r>
              <a:rPr lang="en-GB" sz="2400" dirty="0"/>
              <a:t> that interest to a greater extent than it affects the majority of inhabitants and a reasonable member of the public would thereby believe that your view of the public interest would be affected</a:t>
            </a:r>
          </a:p>
          <a:p>
            <a:pPr>
              <a:defRPr/>
            </a:pPr>
            <a:endParaRPr lang="en-GB" sz="2400" dirty="0">
              <a:latin typeface="Arial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endParaRPr lang="en-GB" sz="3600" dirty="0">
              <a:latin typeface="Arial" charset="0"/>
            </a:endParaRPr>
          </a:p>
        </p:txBody>
      </p:sp>
      <p:sp>
        <p:nvSpPr>
          <p:cNvPr id="49156" name="Picture 1" descr="Blog: Things to remember while filling your appraisal Form ...">
            <a:extLst>
              <a:ext uri="{FF2B5EF4-FFF2-40B4-BE49-F238E27FC236}">
                <a16:creationId xmlns:a16="http://schemas.microsoft.com/office/drawing/2014/main" id="{ABAFBE5D-2EC1-10D9-9E69-4AE17646548E}"/>
              </a:ext>
            </a:extLst>
          </p:cNvPr>
          <p:cNvSpPr>
            <a:spLocks noChangeAspect="1"/>
          </p:cNvSpPr>
          <p:nvPr/>
        </p:nvSpPr>
        <p:spPr bwMode="auto">
          <a:xfrm>
            <a:off x="6278563" y="4362450"/>
            <a:ext cx="262731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pic>
        <p:nvPicPr>
          <p:cNvPr id="49157" name="Picture 1" descr="Descriptions: Quality Matters Workshops and Courses ...">
            <a:extLst>
              <a:ext uri="{FF2B5EF4-FFF2-40B4-BE49-F238E27FC236}">
                <a16:creationId xmlns:a16="http://schemas.microsoft.com/office/drawing/2014/main" id="{48524243-B544-E327-9FC0-6E8C02912E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687" y="85726"/>
            <a:ext cx="1597025" cy="159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8" name="TextBox 9">
            <a:extLst>
              <a:ext uri="{FF2B5EF4-FFF2-40B4-BE49-F238E27FC236}">
                <a16:creationId xmlns:a16="http://schemas.microsoft.com/office/drawing/2014/main" id="{3FD04F55-101C-6872-1DAD-02527F284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263" y="1314450"/>
            <a:ext cx="24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/>
              <a:t> 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Box 1">
            <a:extLst>
              <a:ext uri="{FF2B5EF4-FFF2-40B4-BE49-F238E27FC236}">
                <a16:creationId xmlns:a16="http://schemas.microsoft.com/office/drawing/2014/main" id="{BCF0E630-94B7-9818-29C8-29EC9430B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" y="473075"/>
            <a:ext cx="76311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/>
              <a:t>Gifts &amp; Hospitality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5046B6-0C1B-6420-A24A-0B70C198620C}"/>
              </a:ext>
            </a:extLst>
          </p:cNvPr>
          <p:cNvSpPr txBox="1"/>
          <p:nvPr/>
        </p:nvSpPr>
        <p:spPr>
          <a:xfrm>
            <a:off x="406400" y="1587500"/>
            <a:ext cx="7416800" cy="39703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en-GB" sz="2800" dirty="0" smtClean="0">
                <a:latin typeface="Arial" charset="0"/>
              </a:rPr>
              <a:t>Your choice whether to accept gifts &amp; hospitality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en-GB" sz="2800" dirty="0" smtClean="0">
                <a:latin typeface="Arial" charset="0"/>
              </a:rPr>
              <a:t>Register </a:t>
            </a:r>
            <a:r>
              <a:rPr lang="en-GB" sz="2800" dirty="0">
                <a:latin typeface="Arial" charset="0"/>
              </a:rPr>
              <a:t>gifts of £50 or more, whether or not you accept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en-GB" sz="2800" dirty="0">
                <a:latin typeface="Arial" charset="0"/>
              </a:rPr>
              <a:t>Would you have been offered it, if you had not been a councillor?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en-GB" sz="2800" dirty="0">
                <a:latin typeface="Arial" charset="0"/>
              </a:rPr>
              <a:t>If in doubt, register – transparency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en-GB" sz="2800" dirty="0">
                <a:latin typeface="Arial" charset="0"/>
              </a:rPr>
              <a:t>Do not accept if it would lead to a perception of influence</a:t>
            </a:r>
          </a:p>
        </p:txBody>
      </p:sp>
      <p:sp>
        <p:nvSpPr>
          <p:cNvPr id="47108" name="Picture 1" descr="Blog: Things to remember while filling your appraisal Form ...">
            <a:extLst>
              <a:ext uri="{FF2B5EF4-FFF2-40B4-BE49-F238E27FC236}">
                <a16:creationId xmlns:a16="http://schemas.microsoft.com/office/drawing/2014/main" id="{5E2E07AD-BED2-825D-C638-0405DF66E1EE}"/>
              </a:ext>
            </a:extLst>
          </p:cNvPr>
          <p:cNvSpPr>
            <a:spLocks noChangeAspect="1"/>
          </p:cNvSpPr>
          <p:nvPr/>
        </p:nvSpPr>
        <p:spPr bwMode="auto">
          <a:xfrm>
            <a:off x="6278563" y="4362450"/>
            <a:ext cx="262731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pic>
        <p:nvPicPr>
          <p:cNvPr id="47109" name="Picture 1" descr="Descriptions: Quality Matters Workshops and Courses ...">
            <a:extLst>
              <a:ext uri="{FF2B5EF4-FFF2-40B4-BE49-F238E27FC236}">
                <a16:creationId xmlns:a16="http://schemas.microsoft.com/office/drawing/2014/main" id="{D8B63F57-0BF1-0304-7168-E094DEA02D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900" y="85725"/>
            <a:ext cx="1597025" cy="159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0" name="TextBox 9">
            <a:extLst>
              <a:ext uri="{FF2B5EF4-FFF2-40B4-BE49-F238E27FC236}">
                <a16:creationId xmlns:a16="http://schemas.microsoft.com/office/drawing/2014/main" id="{96A15637-E387-68BF-CBEF-0B5260192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263" y="1314450"/>
            <a:ext cx="24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/>
              <a:t> 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1">
            <a:extLst>
              <a:ext uri="{FF2B5EF4-FFF2-40B4-BE49-F238E27FC236}">
                <a16:creationId xmlns:a16="http://schemas.microsoft.com/office/drawing/2014/main" id="{44A43771-3A74-41CB-A8E3-65770E31B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" y="473075"/>
            <a:ext cx="76311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What you must do?</a:t>
            </a:r>
            <a:endParaRPr lang="en-GB" altLang="en-US" sz="3600" b="1" dirty="0"/>
          </a:p>
        </p:txBody>
      </p:sp>
      <p:sp>
        <p:nvSpPr>
          <p:cNvPr id="40963" name="TextBox 2">
            <a:extLst>
              <a:ext uri="{FF2B5EF4-FFF2-40B4-BE49-F238E27FC236}">
                <a16:creationId xmlns:a16="http://schemas.microsoft.com/office/drawing/2014/main" id="{1CAAFE8C-3CD4-95E6-ABD2-06596158C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1878013"/>
            <a:ext cx="74168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3600" dirty="0" smtClean="0"/>
              <a:t>Add to the Register of Interests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GB" altLang="en-US" sz="3600" dirty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3600" dirty="0" smtClean="0"/>
              <a:t>Declare your interests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GB" altLang="en-US" sz="3600" dirty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3600" dirty="0" smtClean="0"/>
              <a:t>Decide if your interest means whether you should continue to take part</a:t>
            </a:r>
            <a:endParaRPr lang="en-GB" altLang="en-US" sz="3600" dirty="0"/>
          </a:p>
        </p:txBody>
      </p:sp>
      <p:sp>
        <p:nvSpPr>
          <p:cNvPr id="40964" name="Picture 1" descr="Blog: Things to remember while filling your appraisal Form ...">
            <a:extLst>
              <a:ext uri="{FF2B5EF4-FFF2-40B4-BE49-F238E27FC236}">
                <a16:creationId xmlns:a16="http://schemas.microsoft.com/office/drawing/2014/main" id="{8AFA10D5-D55D-B0CD-AA7B-0DC5EF0CEFCB}"/>
              </a:ext>
            </a:extLst>
          </p:cNvPr>
          <p:cNvSpPr>
            <a:spLocks noChangeAspect="1"/>
          </p:cNvSpPr>
          <p:nvPr/>
        </p:nvSpPr>
        <p:spPr bwMode="auto">
          <a:xfrm>
            <a:off x="6278563" y="4362450"/>
            <a:ext cx="262731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pic>
        <p:nvPicPr>
          <p:cNvPr id="40965" name="Picture 1" descr="Descriptions: Quality Matters Workshops and Courses ...">
            <a:extLst>
              <a:ext uri="{FF2B5EF4-FFF2-40B4-BE49-F238E27FC236}">
                <a16:creationId xmlns:a16="http://schemas.microsoft.com/office/drawing/2014/main" id="{76C92876-74A6-6A21-21C7-271688628C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50" y="182564"/>
            <a:ext cx="1597025" cy="159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TextBox 9">
            <a:extLst>
              <a:ext uri="{FF2B5EF4-FFF2-40B4-BE49-F238E27FC236}">
                <a16:creationId xmlns:a16="http://schemas.microsoft.com/office/drawing/2014/main" id="{B55AA887-B136-6C21-A533-A0B82DA6C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263" y="1314450"/>
            <a:ext cx="24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/>
              <a:t> 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2087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Box 1">
            <a:extLst>
              <a:ext uri="{FF2B5EF4-FFF2-40B4-BE49-F238E27FC236}">
                <a16:creationId xmlns:a16="http://schemas.microsoft.com/office/drawing/2014/main" id="{219189B1-5901-7185-D0BA-FF9D9EF11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" y="473075"/>
            <a:ext cx="76311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Registering Interests</a:t>
            </a:r>
            <a:endParaRPr lang="en-GB" altLang="en-US" sz="3600" b="1" dirty="0"/>
          </a:p>
        </p:txBody>
      </p:sp>
      <p:sp>
        <p:nvSpPr>
          <p:cNvPr id="43011" name="TextBox 2">
            <a:extLst>
              <a:ext uri="{FF2B5EF4-FFF2-40B4-BE49-F238E27FC236}">
                <a16:creationId xmlns:a16="http://schemas.microsoft.com/office/drawing/2014/main" id="{4D960C2D-DCDE-94AC-ECA0-487C2D396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0" y="1587500"/>
            <a:ext cx="74168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3600" dirty="0"/>
              <a:t>Within 28 days of acceptance of </a:t>
            </a:r>
            <a:r>
              <a:rPr lang="en-GB" altLang="en-US" sz="3600" dirty="0" smtClean="0"/>
              <a:t>office (DPIs, ORIs)</a:t>
            </a:r>
            <a:endParaRPr lang="en-GB" altLang="en-US" sz="3600" dirty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3600" dirty="0"/>
              <a:t>Keep Register up to date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3600" dirty="0"/>
              <a:t>Criminal Offence not to disclose DPI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3600" dirty="0"/>
              <a:t>Yourself and your partner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3600" dirty="0"/>
              <a:t>Notify </a:t>
            </a:r>
            <a:r>
              <a:rPr lang="en-GB" altLang="en-US" sz="3600" dirty="0" smtClean="0"/>
              <a:t>MO </a:t>
            </a:r>
            <a:r>
              <a:rPr lang="en-GB" altLang="en-US" sz="3600" dirty="0"/>
              <a:t>through </a:t>
            </a:r>
            <a:r>
              <a:rPr lang="en-GB" altLang="en-US" sz="3600" dirty="0" smtClean="0"/>
              <a:t>your Clerk</a:t>
            </a:r>
            <a:endParaRPr lang="en-GB" altLang="en-US" sz="3600" dirty="0"/>
          </a:p>
        </p:txBody>
      </p:sp>
      <p:sp>
        <p:nvSpPr>
          <p:cNvPr id="43012" name="Picture 1" descr="Blog: Things to remember while filling your appraisal Form ...">
            <a:extLst>
              <a:ext uri="{FF2B5EF4-FFF2-40B4-BE49-F238E27FC236}">
                <a16:creationId xmlns:a16="http://schemas.microsoft.com/office/drawing/2014/main" id="{CBA1D0A1-87E2-4DFA-1EBA-38A97C6AB87E}"/>
              </a:ext>
            </a:extLst>
          </p:cNvPr>
          <p:cNvSpPr>
            <a:spLocks noChangeAspect="1"/>
          </p:cNvSpPr>
          <p:nvPr/>
        </p:nvSpPr>
        <p:spPr bwMode="auto">
          <a:xfrm>
            <a:off x="6278563" y="4362450"/>
            <a:ext cx="262731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pic>
        <p:nvPicPr>
          <p:cNvPr id="43013" name="Picture 1" descr="Descriptions: Quality Matters Workshops and Courses ...">
            <a:extLst>
              <a:ext uri="{FF2B5EF4-FFF2-40B4-BE49-F238E27FC236}">
                <a16:creationId xmlns:a16="http://schemas.microsoft.com/office/drawing/2014/main" id="{B79CA6C4-6188-5554-FD8E-6B663A51B6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175" y="85726"/>
            <a:ext cx="1597025" cy="159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TextBox 9">
            <a:extLst>
              <a:ext uri="{FF2B5EF4-FFF2-40B4-BE49-F238E27FC236}">
                <a16:creationId xmlns:a16="http://schemas.microsoft.com/office/drawing/2014/main" id="{B842D04E-760E-E965-A068-3C096266D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263" y="1314450"/>
            <a:ext cx="24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/>
              <a:t> 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Box 1">
            <a:extLst>
              <a:ext uri="{FF2B5EF4-FFF2-40B4-BE49-F238E27FC236}">
                <a16:creationId xmlns:a16="http://schemas.microsoft.com/office/drawing/2014/main" id="{219189B1-5901-7185-D0BA-FF9D9EF11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" y="473075"/>
            <a:ext cx="76311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Declaring Interests</a:t>
            </a:r>
            <a:endParaRPr lang="en-GB" altLang="en-US" sz="3600" b="1" dirty="0"/>
          </a:p>
        </p:txBody>
      </p:sp>
      <p:sp>
        <p:nvSpPr>
          <p:cNvPr id="43011" name="TextBox 2">
            <a:extLst>
              <a:ext uri="{FF2B5EF4-FFF2-40B4-BE49-F238E27FC236}">
                <a16:creationId xmlns:a16="http://schemas.microsoft.com/office/drawing/2014/main" id="{4D960C2D-DCDE-94AC-ECA0-487C2D396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399" y="1587500"/>
            <a:ext cx="7948613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3600" dirty="0" smtClean="0"/>
              <a:t>Declare relevant interests at: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3200" dirty="0" smtClean="0"/>
              <a:t>Decision making meetings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3200" dirty="0" smtClean="0"/>
              <a:t>Any meetings which you attend as a Councillor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GB" altLang="en-US" sz="3200" dirty="0" smtClean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3600" dirty="0" smtClean="0"/>
              <a:t>If new interest/gift  – add to Register within </a:t>
            </a:r>
            <a:r>
              <a:rPr lang="en-GB" altLang="en-US" sz="3600" dirty="0"/>
              <a:t>28 days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GB" altLang="en-US" sz="3600" dirty="0" smtClean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3600" dirty="0" smtClean="0"/>
              <a:t>Keep </a:t>
            </a:r>
            <a:r>
              <a:rPr lang="en-GB" altLang="en-US" sz="3600" dirty="0"/>
              <a:t>Register up to </a:t>
            </a:r>
            <a:r>
              <a:rPr lang="en-GB" altLang="en-US" sz="3600" dirty="0" smtClean="0"/>
              <a:t>date</a:t>
            </a:r>
            <a:endParaRPr lang="en-GB" altLang="en-US" sz="3600" dirty="0"/>
          </a:p>
        </p:txBody>
      </p:sp>
      <p:sp>
        <p:nvSpPr>
          <p:cNvPr id="43012" name="Picture 1" descr="Blog: Things to remember while filling your appraisal Form ...">
            <a:extLst>
              <a:ext uri="{FF2B5EF4-FFF2-40B4-BE49-F238E27FC236}">
                <a16:creationId xmlns:a16="http://schemas.microsoft.com/office/drawing/2014/main" id="{CBA1D0A1-87E2-4DFA-1EBA-38A97C6AB87E}"/>
              </a:ext>
            </a:extLst>
          </p:cNvPr>
          <p:cNvSpPr>
            <a:spLocks noChangeAspect="1"/>
          </p:cNvSpPr>
          <p:nvPr/>
        </p:nvSpPr>
        <p:spPr bwMode="auto">
          <a:xfrm>
            <a:off x="6278563" y="4362450"/>
            <a:ext cx="262731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pic>
        <p:nvPicPr>
          <p:cNvPr id="43013" name="Picture 1" descr="Descriptions: Quality Matters Workshops and Courses ...">
            <a:extLst>
              <a:ext uri="{FF2B5EF4-FFF2-40B4-BE49-F238E27FC236}">
                <a16:creationId xmlns:a16="http://schemas.microsoft.com/office/drawing/2014/main" id="{B79CA6C4-6188-5554-FD8E-6B663A51B6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408" y="85726"/>
            <a:ext cx="1597025" cy="159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TextBox 9">
            <a:extLst>
              <a:ext uri="{FF2B5EF4-FFF2-40B4-BE49-F238E27FC236}">
                <a16:creationId xmlns:a16="http://schemas.microsoft.com/office/drawing/2014/main" id="{B842D04E-760E-E965-A068-3C096266D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263" y="1314450"/>
            <a:ext cx="24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/>
              <a:t> 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036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18" y="906561"/>
            <a:ext cx="7658764" cy="5044877"/>
          </a:xfrm>
          <a:prstGeom prst="rect">
            <a:avLst/>
          </a:prstGeom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219189B1-5901-7185-D0BA-FF9D9EF11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618" y="235136"/>
            <a:ext cx="76311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Declaring Interests at Meetings</a:t>
            </a:r>
            <a:endParaRPr lang="en-GB" altLang="en-US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437600" y="5105200"/>
            <a:ext cx="4680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Yes</a:t>
            </a:r>
            <a:endParaRPr lang="en-GB" sz="1200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Box 1">
            <a:extLst>
              <a:ext uri="{FF2B5EF4-FFF2-40B4-BE49-F238E27FC236}">
                <a16:creationId xmlns:a16="http://schemas.microsoft.com/office/drawing/2014/main" id="{9BF50CB7-82CE-BB3F-E9B4-E3AA74D33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" y="473075"/>
            <a:ext cx="76311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/>
              <a:t>Dispensations</a:t>
            </a:r>
          </a:p>
        </p:txBody>
      </p:sp>
      <p:sp>
        <p:nvSpPr>
          <p:cNvPr id="52227" name="TextBox 2">
            <a:extLst>
              <a:ext uri="{FF2B5EF4-FFF2-40B4-BE49-F238E27FC236}">
                <a16:creationId xmlns:a16="http://schemas.microsoft.com/office/drawing/2014/main" id="{B4749B34-D8F6-3ED7-99A5-1522354B6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644" y="1482419"/>
            <a:ext cx="714057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GB" altLang="en-US" sz="2400" dirty="0"/>
              <a:t>Number with an interest so great it would impede </a:t>
            </a:r>
            <a:r>
              <a:rPr lang="en-GB" altLang="en-US" sz="2400" dirty="0" smtClean="0"/>
              <a:t>business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en-GB" altLang="en-US" sz="2400" dirty="0" smtClean="0"/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GB" altLang="en-US" sz="2400" dirty="0" smtClean="0"/>
              <a:t>In </a:t>
            </a:r>
            <a:r>
              <a:rPr lang="en-GB" altLang="en-US" sz="2400" dirty="0"/>
              <a:t>the interests of persons living in the </a:t>
            </a:r>
            <a:r>
              <a:rPr lang="en-GB" altLang="en-US" sz="2400" dirty="0" smtClean="0"/>
              <a:t>council’s </a:t>
            </a:r>
            <a:r>
              <a:rPr lang="en-GB" altLang="en-US" sz="2400" dirty="0"/>
              <a:t>area.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en-GB" altLang="en-US" sz="2400" dirty="0" smtClean="0"/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GB" altLang="en-US" sz="2400" dirty="0" smtClean="0"/>
              <a:t>Otherwise </a:t>
            </a:r>
            <a:r>
              <a:rPr lang="en-GB" altLang="en-US" sz="2400" dirty="0"/>
              <a:t>appropriate to grant a dispensation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en-GB" altLang="en-US" sz="2400" dirty="0" smtClean="0"/>
          </a:p>
        </p:txBody>
      </p:sp>
      <p:sp>
        <p:nvSpPr>
          <p:cNvPr id="52228" name="Picture 1" descr="Blog: Things to remember while filling your appraisal Form ...">
            <a:extLst>
              <a:ext uri="{FF2B5EF4-FFF2-40B4-BE49-F238E27FC236}">
                <a16:creationId xmlns:a16="http://schemas.microsoft.com/office/drawing/2014/main" id="{4B39FCB3-3663-5E57-B8C1-AF756C7E036D}"/>
              </a:ext>
            </a:extLst>
          </p:cNvPr>
          <p:cNvSpPr>
            <a:spLocks noChangeAspect="1"/>
          </p:cNvSpPr>
          <p:nvPr/>
        </p:nvSpPr>
        <p:spPr bwMode="auto">
          <a:xfrm>
            <a:off x="6278563" y="4362450"/>
            <a:ext cx="262731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52230" name="TextBox 9">
            <a:extLst>
              <a:ext uri="{FF2B5EF4-FFF2-40B4-BE49-F238E27FC236}">
                <a16:creationId xmlns:a16="http://schemas.microsoft.com/office/drawing/2014/main" id="{E54B5DB2-F942-6C81-EFFC-FF3750BFE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263" y="1314450"/>
            <a:ext cx="24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/>
              <a:t> 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ubtitle 1">
            <a:extLst>
              <a:ext uri="{FF2B5EF4-FFF2-40B4-BE49-F238E27FC236}">
                <a16:creationId xmlns:a16="http://schemas.microsoft.com/office/drawing/2014/main" id="{C0FA7DF1-C07B-3683-1C02-5375A803FC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90400" y="2131200"/>
            <a:ext cx="4607999" cy="2339999"/>
          </a:xfrm>
        </p:spPr>
        <p:txBody>
          <a:bodyPr/>
          <a:lstStyle/>
          <a:p>
            <a:r>
              <a:rPr lang="en-GB" altLang="en-US" sz="4000" dirty="0" smtClean="0"/>
              <a:t>Predetermination</a:t>
            </a:r>
          </a:p>
          <a:p>
            <a:r>
              <a:rPr lang="en-GB" altLang="en-US" sz="4000" dirty="0" smtClean="0"/>
              <a:t>&amp; Bias</a:t>
            </a:r>
            <a:endParaRPr lang="en-GB" altLang="en-US" sz="400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986901"/>
      </p:ext>
    </p:extLst>
  </p:cSld>
  <p:clrMapOvr>
    <a:masterClrMapping/>
  </p:clrMapOvr>
  <p:transition spd="med" advTm="6856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Box 1">
            <a:extLst>
              <a:ext uri="{FF2B5EF4-FFF2-40B4-BE49-F238E27FC236}">
                <a16:creationId xmlns:a16="http://schemas.microsoft.com/office/drawing/2014/main" id="{9BF50CB7-82CE-BB3F-E9B4-E3AA74D33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" y="473075"/>
            <a:ext cx="76311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b="1" dirty="0" smtClean="0"/>
              <a:t>Predisposition, predetermination and bias</a:t>
            </a:r>
            <a:endParaRPr lang="en-GB" altLang="en-US" b="1" dirty="0"/>
          </a:p>
        </p:txBody>
      </p:sp>
      <p:sp>
        <p:nvSpPr>
          <p:cNvPr id="52227" name="TextBox 2">
            <a:extLst>
              <a:ext uri="{FF2B5EF4-FFF2-40B4-BE49-F238E27FC236}">
                <a16:creationId xmlns:a16="http://schemas.microsoft.com/office/drawing/2014/main" id="{B4749B34-D8F6-3ED7-99A5-1522354B6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015" y="1250665"/>
            <a:ext cx="7140575" cy="2765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1800" b="1" dirty="0"/>
              <a:t>Predisposition </a:t>
            </a:r>
            <a:r>
              <a:rPr lang="en-GB" sz="1800" dirty="0"/>
              <a:t>- having an opinion on something but you have not yet made up your </a:t>
            </a:r>
            <a:r>
              <a:rPr lang="en-GB" sz="1800" dirty="0" smtClean="0"/>
              <a:t>mind</a:t>
            </a:r>
          </a:p>
          <a:p>
            <a:r>
              <a:rPr lang="en-GB" sz="1800" b="1" dirty="0" smtClean="0"/>
              <a:t>Predetermination </a:t>
            </a:r>
            <a:r>
              <a:rPr lang="en-GB" sz="1800" dirty="0"/>
              <a:t>– having decided on an opinion on something where no argument will change your </a:t>
            </a:r>
            <a:r>
              <a:rPr lang="en-GB" sz="1800" dirty="0" smtClean="0"/>
              <a:t>mind</a:t>
            </a:r>
            <a:endParaRPr lang="en-GB" sz="1800" i="1" dirty="0" smtClean="0"/>
          </a:p>
          <a:p>
            <a:r>
              <a:rPr lang="en-GB" sz="1800" b="1" dirty="0" smtClean="0"/>
              <a:t>Bias</a:t>
            </a:r>
            <a:r>
              <a:rPr lang="en-GB" sz="1800" b="1" i="1" dirty="0" smtClean="0"/>
              <a:t>: </a:t>
            </a:r>
            <a:r>
              <a:rPr lang="en-GB" sz="1800" i="1" dirty="0" smtClean="0"/>
              <a:t>- </a:t>
            </a:r>
            <a:r>
              <a:rPr lang="en-GB" sz="1800" dirty="0" smtClean="0"/>
              <a:t>being influenced by prejudice or partiality when making a decision</a:t>
            </a:r>
            <a:endParaRPr lang="en-GB" sz="1800" b="1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52228" name="Picture 1" descr="Blog: Things to remember while filling your appraisal Form ...">
            <a:extLst>
              <a:ext uri="{FF2B5EF4-FFF2-40B4-BE49-F238E27FC236}">
                <a16:creationId xmlns:a16="http://schemas.microsoft.com/office/drawing/2014/main" id="{4B39FCB3-3663-5E57-B8C1-AF756C7E036D}"/>
              </a:ext>
            </a:extLst>
          </p:cNvPr>
          <p:cNvSpPr>
            <a:spLocks noChangeAspect="1"/>
          </p:cNvSpPr>
          <p:nvPr/>
        </p:nvSpPr>
        <p:spPr bwMode="auto">
          <a:xfrm>
            <a:off x="6278563" y="4362450"/>
            <a:ext cx="262731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52230" name="TextBox 9">
            <a:extLst>
              <a:ext uri="{FF2B5EF4-FFF2-40B4-BE49-F238E27FC236}">
                <a16:creationId xmlns:a16="http://schemas.microsoft.com/office/drawing/2014/main" id="{E54B5DB2-F942-6C81-EFFC-FF3750BFE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263" y="1314450"/>
            <a:ext cx="24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/>
              <a:t> 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5493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Box 1">
            <a:extLst>
              <a:ext uri="{FF2B5EF4-FFF2-40B4-BE49-F238E27FC236}">
                <a16:creationId xmlns:a16="http://schemas.microsoft.com/office/drawing/2014/main" id="{9BF50CB7-82CE-BB3F-E9B4-E3AA74D33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" y="473075"/>
            <a:ext cx="76311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How to get assistance or advice?</a:t>
            </a:r>
            <a:endParaRPr lang="en-GB" altLang="en-US" sz="3600" b="1" dirty="0"/>
          </a:p>
        </p:txBody>
      </p:sp>
      <p:sp>
        <p:nvSpPr>
          <p:cNvPr id="52227" name="TextBox 2">
            <a:extLst>
              <a:ext uri="{FF2B5EF4-FFF2-40B4-BE49-F238E27FC236}">
                <a16:creationId xmlns:a16="http://schemas.microsoft.com/office/drawing/2014/main" id="{B4749B34-D8F6-3ED7-99A5-1522354B6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644" y="1120775"/>
            <a:ext cx="8361156" cy="2389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/>
            <a:endParaRPr lang="en-GB" dirty="0" smtClean="0"/>
          </a:p>
          <a:p>
            <a:pPr marL="361950" lvl="1" indent="-361950"/>
            <a:r>
              <a:rPr lang="en-GB" sz="3200" dirty="0" smtClean="0"/>
              <a:t>Clerk</a:t>
            </a:r>
          </a:p>
          <a:p>
            <a:pPr marL="361950" lvl="1" indent="-361950"/>
            <a:r>
              <a:rPr lang="en-GB" sz="3200" dirty="0" smtClean="0"/>
              <a:t>Monitoring Officer, through the </a:t>
            </a:r>
            <a:r>
              <a:rPr lang="en-GB" sz="3200" dirty="0" err="1" smtClean="0"/>
              <a:t>code-of-conduct</a:t>
            </a:r>
            <a:r>
              <a:rPr lang="en-GB" sz="3200" dirty="0" smtClean="0"/>
              <a:t> inbox</a:t>
            </a:r>
          </a:p>
          <a:p>
            <a:pPr marL="361950" lvl="1" indent="-361950"/>
            <a:r>
              <a:rPr lang="en-GB" sz="3200" dirty="0" smtClean="0"/>
              <a:t>If in any doubt, ask for advice</a:t>
            </a:r>
            <a:endParaRPr lang="en-GB" sz="3200" dirty="0"/>
          </a:p>
        </p:txBody>
      </p:sp>
      <p:sp>
        <p:nvSpPr>
          <p:cNvPr id="52228" name="Picture 1" descr="Blog: Things to remember while filling your appraisal Form ...">
            <a:extLst>
              <a:ext uri="{FF2B5EF4-FFF2-40B4-BE49-F238E27FC236}">
                <a16:creationId xmlns:a16="http://schemas.microsoft.com/office/drawing/2014/main" id="{4B39FCB3-3663-5E57-B8C1-AF756C7E036D}"/>
              </a:ext>
            </a:extLst>
          </p:cNvPr>
          <p:cNvSpPr>
            <a:spLocks noChangeAspect="1"/>
          </p:cNvSpPr>
          <p:nvPr/>
        </p:nvSpPr>
        <p:spPr bwMode="auto">
          <a:xfrm>
            <a:off x="6278563" y="4362450"/>
            <a:ext cx="262731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52230" name="TextBox 9">
            <a:extLst>
              <a:ext uri="{FF2B5EF4-FFF2-40B4-BE49-F238E27FC236}">
                <a16:creationId xmlns:a16="http://schemas.microsoft.com/office/drawing/2014/main" id="{E54B5DB2-F942-6C81-EFFC-FF3750BFE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263" y="1314450"/>
            <a:ext cx="24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/>
              <a:t> 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0646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Box 1">
            <a:extLst>
              <a:ext uri="{FF2B5EF4-FFF2-40B4-BE49-F238E27FC236}">
                <a16:creationId xmlns:a16="http://schemas.microsoft.com/office/drawing/2014/main" id="{34852FBF-FA2F-04AE-B96D-7154AE595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" y="473075"/>
            <a:ext cx="76311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/>
              <a:t>What happens if I breach the Code?</a:t>
            </a:r>
          </a:p>
        </p:txBody>
      </p:sp>
      <p:sp>
        <p:nvSpPr>
          <p:cNvPr id="9219" name="TextBox 2">
            <a:extLst>
              <a:ext uri="{FF2B5EF4-FFF2-40B4-BE49-F238E27FC236}">
                <a16:creationId xmlns:a16="http://schemas.microsoft.com/office/drawing/2014/main" id="{2547AD93-FBFE-D604-A350-D2AF7C0F5F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1587500"/>
            <a:ext cx="5530850" cy="458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defRPr/>
            </a:pPr>
            <a:r>
              <a:rPr lang="en-GB" altLang="en-US" sz="2400" dirty="0"/>
              <a:t>Complaints received </a:t>
            </a:r>
            <a:r>
              <a:rPr lang="en-GB" altLang="en-US" sz="2400" dirty="0" smtClean="0"/>
              <a:t>from councillors/clerk/residents</a:t>
            </a:r>
            <a:endParaRPr lang="en-GB" altLang="en-US" sz="2400" dirty="0"/>
          </a:p>
          <a:p>
            <a:pPr>
              <a:lnSpc>
                <a:spcPct val="100000"/>
              </a:lnSpc>
              <a:spcBef>
                <a:spcPct val="0"/>
              </a:spcBef>
              <a:defRPr/>
            </a:pPr>
            <a:r>
              <a:rPr lang="en-GB" altLang="en-US" sz="2400" dirty="0"/>
              <a:t>Monitoring </a:t>
            </a:r>
            <a:r>
              <a:rPr lang="en-GB" altLang="en-US" sz="2400" dirty="0" smtClean="0"/>
              <a:t>Officer </a:t>
            </a:r>
            <a:r>
              <a:rPr lang="en-GB" altLang="en-US" sz="2400" dirty="0"/>
              <a:t>(in consultation with Independent Persons) responsible for upholding standards and dealing with complaints</a:t>
            </a:r>
          </a:p>
          <a:p>
            <a:pPr>
              <a:lnSpc>
                <a:spcPct val="100000"/>
              </a:lnSpc>
              <a:spcBef>
                <a:spcPct val="0"/>
              </a:spcBef>
              <a:defRPr/>
            </a:pPr>
            <a:r>
              <a:rPr lang="en-GB" altLang="en-US" sz="2400" dirty="0"/>
              <a:t>Committee of members decide outcome in public meeting</a:t>
            </a:r>
          </a:p>
          <a:p>
            <a:pPr>
              <a:lnSpc>
                <a:spcPct val="100000"/>
              </a:lnSpc>
              <a:spcBef>
                <a:spcPct val="0"/>
              </a:spcBef>
              <a:defRPr/>
            </a:pPr>
            <a:r>
              <a:rPr lang="en-GB" altLang="en-US" sz="2400" dirty="0"/>
              <a:t>Published decisions where breach found</a:t>
            </a:r>
          </a:p>
          <a:p>
            <a:pPr>
              <a:lnSpc>
                <a:spcPct val="100000"/>
              </a:lnSpc>
              <a:spcBef>
                <a:spcPct val="0"/>
              </a:spcBef>
              <a:defRPr/>
            </a:pPr>
            <a:r>
              <a:rPr lang="en-GB" altLang="en-US" sz="2400" dirty="0"/>
              <a:t>Sanctions can be applied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GB" altLang="en-US" dirty="0"/>
          </a:p>
        </p:txBody>
      </p:sp>
      <p:pic>
        <p:nvPicPr>
          <p:cNvPr id="54276" name="Picture 1" descr="5/10/09 - 5/17/09 | ScLoHo's Collective Wisdom">
            <a:extLst>
              <a:ext uri="{FF2B5EF4-FFF2-40B4-BE49-F238E27FC236}">
                <a16:creationId xmlns:a16="http://schemas.microsoft.com/office/drawing/2014/main" id="{EB97DE19-5699-1C9A-B0A0-51BECED024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150" y="2109788"/>
            <a:ext cx="22479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Box 1">
            <a:extLst>
              <a:ext uri="{FF2B5EF4-FFF2-40B4-BE49-F238E27FC236}">
                <a16:creationId xmlns:a16="http://schemas.microsoft.com/office/drawing/2014/main" id="{2C95C836-ACA0-85B7-EED8-8FD618434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" y="473075"/>
            <a:ext cx="76311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/>
              <a:t>How can I get advice?</a:t>
            </a:r>
          </a:p>
        </p:txBody>
      </p:sp>
      <p:sp>
        <p:nvSpPr>
          <p:cNvPr id="9219" name="TextBox 2">
            <a:extLst>
              <a:ext uri="{FF2B5EF4-FFF2-40B4-BE49-F238E27FC236}">
                <a16:creationId xmlns:a16="http://schemas.microsoft.com/office/drawing/2014/main" id="{6E71E5EA-144D-9B88-31A9-E9B32D5BB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1587500"/>
            <a:ext cx="5530850" cy="458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defRPr/>
            </a:pPr>
            <a:r>
              <a:rPr lang="en-GB" altLang="en-US" sz="2400" dirty="0"/>
              <a:t>Monitoring Officer, through </a:t>
            </a:r>
            <a:r>
              <a:rPr lang="en-GB" altLang="en-US" sz="2400" dirty="0" err="1"/>
              <a:t>code-of-conduct</a:t>
            </a:r>
            <a:r>
              <a:rPr lang="en-GB" altLang="en-US" sz="2400" dirty="0"/>
              <a:t> inbox</a:t>
            </a:r>
          </a:p>
          <a:p>
            <a:pPr>
              <a:lnSpc>
                <a:spcPct val="100000"/>
              </a:lnSpc>
              <a:spcBef>
                <a:spcPct val="0"/>
              </a:spcBef>
              <a:defRPr/>
            </a:pPr>
            <a:r>
              <a:rPr lang="en-GB" altLang="en-US" sz="2400" dirty="0"/>
              <a:t>Democratic Services</a:t>
            </a:r>
          </a:p>
          <a:p>
            <a:pPr>
              <a:lnSpc>
                <a:spcPct val="100000"/>
              </a:lnSpc>
              <a:spcBef>
                <a:spcPct val="0"/>
              </a:spcBef>
              <a:defRPr/>
            </a:pPr>
            <a:r>
              <a:rPr lang="en-GB" altLang="en-US" sz="2400" dirty="0"/>
              <a:t>Head of Legal Services (Deputy Monitoring Officer)</a:t>
            </a:r>
          </a:p>
          <a:p>
            <a:pPr>
              <a:lnSpc>
                <a:spcPct val="100000"/>
              </a:lnSpc>
              <a:spcBef>
                <a:spcPct val="0"/>
              </a:spcBef>
              <a:defRPr/>
            </a:pPr>
            <a:r>
              <a:rPr lang="en-GB" altLang="en-US" sz="2400" dirty="0"/>
              <a:t>Parish/Town Clerk on other roles (who may also seek advice from MO)</a:t>
            </a:r>
          </a:p>
          <a:p>
            <a:pPr>
              <a:lnSpc>
                <a:spcPct val="100000"/>
              </a:lnSpc>
              <a:spcBef>
                <a:spcPct val="0"/>
              </a:spcBef>
              <a:defRPr/>
            </a:pPr>
            <a:endParaRPr lang="en-GB" altLang="en-US" sz="2400" dirty="0"/>
          </a:p>
          <a:p>
            <a:pPr>
              <a:lnSpc>
                <a:spcPct val="100000"/>
              </a:lnSpc>
              <a:spcBef>
                <a:spcPct val="0"/>
              </a:spcBef>
              <a:defRPr/>
            </a:pPr>
            <a:endParaRPr lang="en-GB" altLang="en-US" sz="2400" dirty="0"/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GB" altLang="en-US" sz="2400" b="1" dirty="0"/>
              <a:t>IF IN DOUBT, SEEK ADVICE FIRST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GB" altLang="en-US" dirty="0"/>
          </a:p>
        </p:txBody>
      </p:sp>
      <p:pic>
        <p:nvPicPr>
          <p:cNvPr id="56324" name="Picture 1" descr="5/10/09 - 5/17/09 | ScLoHo's Collective Wisdom">
            <a:extLst>
              <a:ext uri="{FF2B5EF4-FFF2-40B4-BE49-F238E27FC236}">
                <a16:creationId xmlns:a16="http://schemas.microsoft.com/office/drawing/2014/main" id="{5F1CEBA2-DAFF-D617-D4BB-75976BEBC1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150" y="2109788"/>
            <a:ext cx="22479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1490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ubtitle 1">
            <a:extLst>
              <a:ext uri="{FF2B5EF4-FFF2-40B4-BE49-F238E27FC236}">
                <a16:creationId xmlns:a16="http://schemas.microsoft.com/office/drawing/2014/main" id="{C0FA7DF1-C07B-3683-1C02-5375A803FC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6875" y="2232025"/>
            <a:ext cx="3633788" cy="1641475"/>
          </a:xfrm>
        </p:spPr>
        <p:txBody>
          <a:bodyPr/>
          <a:lstStyle/>
          <a:p>
            <a:r>
              <a:rPr lang="en-GB" altLang="en-US" sz="4400" dirty="0" smtClean="0"/>
              <a:t>Your  </a:t>
            </a:r>
            <a:r>
              <a:rPr lang="en-GB" altLang="en-US" sz="4400" dirty="0"/>
              <a:t>Interests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 advTm="808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1">
            <a:extLst>
              <a:ext uri="{FF2B5EF4-FFF2-40B4-BE49-F238E27FC236}">
                <a16:creationId xmlns:a16="http://schemas.microsoft.com/office/drawing/2014/main" id="{44A43771-3A74-41CB-A8E3-65770E31B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" y="473075"/>
            <a:ext cx="76311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Why do we need to register?</a:t>
            </a:r>
            <a:endParaRPr lang="en-GB" altLang="en-US" sz="3600" b="1" dirty="0"/>
          </a:p>
        </p:txBody>
      </p:sp>
      <p:sp>
        <p:nvSpPr>
          <p:cNvPr id="40963" name="TextBox 2">
            <a:extLst>
              <a:ext uri="{FF2B5EF4-FFF2-40B4-BE49-F238E27FC236}">
                <a16:creationId xmlns:a16="http://schemas.microsoft.com/office/drawing/2014/main" id="{1CAAFE8C-3CD4-95E6-ABD2-06596158C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1587500"/>
            <a:ext cx="74168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3600" dirty="0" smtClean="0"/>
              <a:t>Openness &amp; Transparency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GB" altLang="en-US" sz="3600" dirty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3600" dirty="0" smtClean="0"/>
              <a:t>Public confidence in decisions</a:t>
            </a:r>
            <a:endParaRPr lang="en-GB" altLang="en-US" sz="3600" dirty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GB" altLang="en-US" sz="3600" dirty="0" smtClean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3600" dirty="0" smtClean="0"/>
              <a:t>Protect you/Council &amp; your/ Council’s reputation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GB" altLang="en-US" sz="3600" dirty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3600" dirty="0" smtClean="0"/>
              <a:t>Avoid legal challenge</a:t>
            </a:r>
            <a:endParaRPr lang="en-GB" altLang="en-US" sz="3600" dirty="0"/>
          </a:p>
        </p:txBody>
      </p:sp>
      <p:sp>
        <p:nvSpPr>
          <p:cNvPr id="40964" name="Picture 1" descr="Blog: Things to remember while filling your appraisal Form ...">
            <a:extLst>
              <a:ext uri="{FF2B5EF4-FFF2-40B4-BE49-F238E27FC236}">
                <a16:creationId xmlns:a16="http://schemas.microsoft.com/office/drawing/2014/main" id="{8AFA10D5-D55D-B0CD-AA7B-0DC5EF0CEFCB}"/>
              </a:ext>
            </a:extLst>
          </p:cNvPr>
          <p:cNvSpPr>
            <a:spLocks noChangeAspect="1"/>
          </p:cNvSpPr>
          <p:nvPr/>
        </p:nvSpPr>
        <p:spPr bwMode="auto">
          <a:xfrm>
            <a:off x="6278563" y="4362450"/>
            <a:ext cx="262731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40966" name="TextBox 9">
            <a:extLst>
              <a:ext uri="{FF2B5EF4-FFF2-40B4-BE49-F238E27FC236}">
                <a16:creationId xmlns:a16="http://schemas.microsoft.com/office/drawing/2014/main" id="{B55AA887-B136-6C21-A533-A0B82DA6C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263" y="1314450"/>
            <a:ext cx="24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/>
              <a:t> 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0583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1">
            <a:extLst>
              <a:ext uri="{FF2B5EF4-FFF2-40B4-BE49-F238E27FC236}">
                <a16:creationId xmlns:a16="http://schemas.microsoft.com/office/drawing/2014/main" id="{44A43771-3A74-41CB-A8E3-65770E31B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" y="473075"/>
            <a:ext cx="76311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/>
              <a:t>Types of Declarable Interests</a:t>
            </a:r>
          </a:p>
        </p:txBody>
      </p:sp>
      <p:sp>
        <p:nvSpPr>
          <p:cNvPr id="40963" name="TextBox 2">
            <a:extLst>
              <a:ext uri="{FF2B5EF4-FFF2-40B4-BE49-F238E27FC236}">
                <a16:creationId xmlns:a16="http://schemas.microsoft.com/office/drawing/2014/main" id="{1CAAFE8C-3CD4-95E6-ABD2-06596158C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0" y="1587500"/>
            <a:ext cx="74168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3600" dirty="0" err="1"/>
              <a:t>Disclosable</a:t>
            </a:r>
            <a:r>
              <a:rPr lang="en-GB" altLang="en-US" sz="3600" dirty="0"/>
              <a:t> Pecuniary </a:t>
            </a:r>
            <a:r>
              <a:rPr lang="en-GB" altLang="en-US" sz="3600" dirty="0" smtClean="0"/>
              <a:t>Interest - DPIs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GB" altLang="en-US" sz="3600" dirty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3600" dirty="0"/>
              <a:t>Other Registerable </a:t>
            </a:r>
            <a:r>
              <a:rPr lang="en-GB" altLang="en-US" sz="3600" dirty="0" smtClean="0"/>
              <a:t>Interests -ORI</a:t>
            </a:r>
            <a:endParaRPr lang="en-GB" altLang="en-US" sz="3600" dirty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GB" altLang="en-US" sz="3600" dirty="0" smtClean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3600" dirty="0" smtClean="0"/>
              <a:t>Non-Registerable Interests –NRI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GB" altLang="en-US" sz="3600" dirty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3600" dirty="0" smtClean="0"/>
              <a:t>Gifts/Hospitality</a:t>
            </a:r>
            <a:endParaRPr lang="en-GB" altLang="en-US" sz="3600" dirty="0"/>
          </a:p>
        </p:txBody>
      </p:sp>
      <p:sp>
        <p:nvSpPr>
          <p:cNvPr id="40964" name="Picture 1" descr="Blog: Things to remember while filling your appraisal Form ...">
            <a:extLst>
              <a:ext uri="{FF2B5EF4-FFF2-40B4-BE49-F238E27FC236}">
                <a16:creationId xmlns:a16="http://schemas.microsoft.com/office/drawing/2014/main" id="{8AFA10D5-D55D-B0CD-AA7B-0DC5EF0CEFCB}"/>
              </a:ext>
            </a:extLst>
          </p:cNvPr>
          <p:cNvSpPr>
            <a:spLocks noChangeAspect="1"/>
          </p:cNvSpPr>
          <p:nvPr/>
        </p:nvSpPr>
        <p:spPr bwMode="auto">
          <a:xfrm>
            <a:off x="6278563" y="4362450"/>
            <a:ext cx="262731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40966" name="TextBox 9">
            <a:extLst>
              <a:ext uri="{FF2B5EF4-FFF2-40B4-BE49-F238E27FC236}">
                <a16:creationId xmlns:a16="http://schemas.microsoft.com/office/drawing/2014/main" id="{B55AA887-B136-6C21-A533-A0B82DA6C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263" y="1314450"/>
            <a:ext cx="24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/>
              <a:t> 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475744"/>
      </p:ext>
    </p:extLst>
  </p:cSld>
  <p:clrMapOvr>
    <a:masterClrMapping/>
  </p:clrMapOvr>
  <p:transition spd="med" advTm="12264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Box 1">
            <a:extLst>
              <a:ext uri="{FF2B5EF4-FFF2-40B4-BE49-F238E27FC236}">
                <a16:creationId xmlns:a16="http://schemas.microsoft.com/office/drawing/2014/main" id="{219189B1-5901-7185-D0BA-FF9D9EF11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500" y="479425"/>
            <a:ext cx="76311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DPIs</a:t>
            </a:r>
            <a:endParaRPr lang="en-GB" altLang="en-US" sz="3600" b="1" dirty="0"/>
          </a:p>
        </p:txBody>
      </p:sp>
      <p:sp>
        <p:nvSpPr>
          <p:cNvPr id="43011" name="TextBox 2">
            <a:extLst>
              <a:ext uri="{FF2B5EF4-FFF2-40B4-BE49-F238E27FC236}">
                <a16:creationId xmlns:a16="http://schemas.microsoft.com/office/drawing/2014/main" id="{4D960C2D-DCDE-94AC-ECA0-487C2D396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0" y="1227500"/>
            <a:ext cx="74168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3600" dirty="0" smtClean="0"/>
              <a:t>Criminal </a:t>
            </a:r>
            <a:r>
              <a:rPr lang="en-GB" altLang="en-US" sz="3600" dirty="0"/>
              <a:t>Offence not to disclose DPI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GB" altLang="en-US" sz="3600" dirty="0" smtClean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3600" dirty="0" smtClean="0"/>
              <a:t>Yourself </a:t>
            </a:r>
            <a:r>
              <a:rPr lang="en-GB" altLang="en-US" sz="3600" dirty="0"/>
              <a:t>and </a:t>
            </a:r>
            <a:r>
              <a:rPr lang="en-GB" altLang="en-US" sz="3600" dirty="0" smtClean="0"/>
              <a:t>your spouse, civil partner or similar</a:t>
            </a:r>
            <a:endParaRPr lang="en-GB" altLang="en-US" sz="3600" dirty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GB" altLang="en-US" sz="3600" dirty="0" smtClean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3600" dirty="0" smtClean="0"/>
              <a:t>Notify Monitoring Officer within 28 days</a:t>
            </a:r>
            <a:endParaRPr lang="en-GB" altLang="en-US" sz="3600" dirty="0"/>
          </a:p>
        </p:txBody>
      </p:sp>
      <p:sp>
        <p:nvSpPr>
          <p:cNvPr id="43012" name="Picture 1" descr="Blog: Things to remember while filling your appraisal Form ...">
            <a:extLst>
              <a:ext uri="{FF2B5EF4-FFF2-40B4-BE49-F238E27FC236}">
                <a16:creationId xmlns:a16="http://schemas.microsoft.com/office/drawing/2014/main" id="{CBA1D0A1-87E2-4DFA-1EBA-38A97C6AB87E}"/>
              </a:ext>
            </a:extLst>
          </p:cNvPr>
          <p:cNvSpPr>
            <a:spLocks noChangeAspect="1"/>
          </p:cNvSpPr>
          <p:nvPr/>
        </p:nvSpPr>
        <p:spPr bwMode="auto">
          <a:xfrm>
            <a:off x="6278563" y="4362450"/>
            <a:ext cx="262731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pic>
        <p:nvPicPr>
          <p:cNvPr id="43013" name="Picture 1" descr="Descriptions: Quality Matters Workshops and Courses ...">
            <a:extLst>
              <a:ext uri="{FF2B5EF4-FFF2-40B4-BE49-F238E27FC236}">
                <a16:creationId xmlns:a16="http://schemas.microsoft.com/office/drawing/2014/main" id="{B79CA6C4-6188-5554-FD8E-6B663A51B6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575" y="327819"/>
            <a:ext cx="1597025" cy="159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TextBox 9">
            <a:extLst>
              <a:ext uri="{FF2B5EF4-FFF2-40B4-BE49-F238E27FC236}">
                <a16:creationId xmlns:a16="http://schemas.microsoft.com/office/drawing/2014/main" id="{B842D04E-760E-E965-A068-3C096266D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263" y="1314450"/>
            <a:ext cx="24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/>
              <a:t> 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6857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Box 1">
            <a:extLst>
              <a:ext uri="{FF2B5EF4-FFF2-40B4-BE49-F238E27FC236}">
                <a16:creationId xmlns:a16="http://schemas.microsoft.com/office/drawing/2014/main" id="{219189B1-5901-7185-D0BA-FF9D9EF11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500" y="479425"/>
            <a:ext cx="76311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DPIs</a:t>
            </a:r>
            <a:endParaRPr lang="en-GB" altLang="en-US" sz="3600" b="1" dirty="0"/>
          </a:p>
        </p:txBody>
      </p:sp>
      <p:sp>
        <p:nvSpPr>
          <p:cNvPr id="43011" name="TextBox 2">
            <a:extLst>
              <a:ext uri="{FF2B5EF4-FFF2-40B4-BE49-F238E27FC236}">
                <a16:creationId xmlns:a16="http://schemas.microsoft.com/office/drawing/2014/main" id="{4D960C2D-DCDE-94AC-ECA0-487C2D396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0" y="1227500"/>
            <a:ext cx="8240800" cy="474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dirty="0" smtClean="0"/>
              <a:t>DPIs </a:t>
            </a:r>
            <a:r>
              <a:rPr lang="en-GB" dirty="0"/>
              <a:t>are (for you and partner):</a:t>
            </a:r>
            <a:r>
              <a:rPr lang="en-US" dirty="0"/>
              <a:t>​</a:t>
            </a:r>
          </a:p>
          <a:p>
            <a:pPr lvl="1"/>
            <a:r>
              <a:rPr lang="en-GB" dirty="0"/>
              <a:t>Your job</a:t>
            </a:r>
            <a:r>
              <a:rPr lang="en-US" dirty="0"/>
              <a:t>​</a:t>
            </a:r>
          </a:p>
          <a:p>
            <a:pPr lvl="1"/>
            <a:r>
              <a:rPr lang="en-GB" dirty="0"/>
              <a:t>Anybody </a:t>
            </a:r>
            <a:r>
              <a:rPr lang="en-GB" dirty="0" smtClean="0"/>
              <a:t>sponsorship in last 12 months (including who </a:t>
            </a:r>
            <a:r>
              <a:rPr lang="en-GB" dirty="0"/>
              <a:t>paid your election expenses</a:t>
            </a:r>
            <a:r>
              <a:rPr lang="en-US" dirty="0" smtClean="0"/>
              <a:t>​)</a:t>
            </a:r>
            <a:endParaRPr lang="en-US" dirty="0"/>
          </a:p>
          <a:p>
            <a:pPr lvl="1"/>
            <a:r>
              <a:rPr lang="en-GB" dirty="0"/>
              <a:t>Any ongoing contracts with the council</a:t>
            </a:r>
            <a:r>
              <a:rPr lang="en-US" dirty="0"/>
              <a:t>​</a:t>
            </a:r>
          </a:p>
          <a:p>
            <a:pPr lvl="1"/>
            <a:r>
              <a:rPr lang="en-GB" dirty="0"/>
              <a:t>Any land/property you own or rent in </a:t>
            </a:r>
            <a:r>
              <a:rPr lang="en-US" dirty="0" smtClean="0"/>
              <a:t>Herefordshire</a:t>
            </a:r>
            <a:endParaRPr lang="en-US" dirty="0"/>
          </a:p>
          <a:p>
            <a:pPr lvl="1"/>
            <a:r>
              <a:rPr lang="en-GB" dirty="0"/>
              <a:t>Any property you or </a:t>
            </a:r>
            <a:r>
              <a:rPr lang="en-GB" dirty="0" smtClean="0"/>
              <a:t>your </a:t>
            </a:r>
            <a:r>
              <a:rPr lang="en-GB" dirty="0"/>
              <a:t>business </a:t>
            </a:r>
            <a:r>
              <a:rPr lang="en-GB" dirty="0" smtClean="0"/>
              <a:t>rents </a:t>
            </a:r>
            <a:r>
              <a:rPr lang="en-GB" dirty="0"/>
              <a:t>from the council</a:t>
            </a:r>
            <a:r>
              <a:rPr lang="en-US" dirty="0"/>
              <a:t>​</a:t>
            </a:r>
          </a:p>
          <a:p>
            <a:pPr lvl="1"/>
            <a:r>
              <a:rPr lang="en-GB" dirty="0"/>
              <a:t>Any securities in companies </a:t>
            </a:r>
            <a:r>
              <a:rPr lang="en-GB" dirty="0" smtClean="0"/>
              <a:t>operating or holding land in Herefordshire </a:t>
            </a:r>
            <a:r>
              <a:rPr lang="en-GB" dirty="0"/>
              <a:t>above certain </a:t>
            </a:r>
            <a:r>
              <a:rPr lang="en-GB" dirty="0" err="1" smtClean="0"/>
              <a:t>value</a:t>
            </a:r>
            <a:r>
              <a:rPr lang="en-GB" dirty="0" err="1" smtClean="0">
                <a:hlinkClick r:id="rId5"/>
              </a:rPr>
              <a:t>Interests</a:t>
            </a:r>
            <a:r>
              <a:rPr lang="en-GB" dirty="0">
                <a:hlinkClick r:id="rId5"/>
              </a:rPr>
              <a:t>) Regulations 2012 (legislation.gov.uk)</a:t>
            </a:r>
            <a:endParaRPr lang="en-US" dirty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GB" altLang="en-US" sz="3600" dirty="0"/>
          </a:p>
        </p:txBody>
      </p:sp>
      <p:sp>
        <p:nvSpPr>
          <p:cNvPr id="43012" name="Picture 1" descr="Blog: Things to remember while filling your appraisal Form ...">
            <a:extLst>
              <a:ext uri="{FF2B5EF4-FFF2-40B4-BE49-F238E27FC236}">
                <a16:creationId xmlns:a16="http://schemas.microsoft.com/office/drawing/2014/main" id="{CBA1D0A1-87E2-4DFA-1EBA-38A97C6AB87E}"/>
              </a:ext>
            </a:extLst>
          </p:cNvPr>
          <p:cNvSpPr>
            <a:spLocks noChangeAspect="1"/>
          </p:cNvSpPr>
          <p:nvPr/>
        </p:nvSpPr>
        <p:spPr bwMode="auto">
          <a:xfrm>
            <a:off x="6278563" y="4362450"/>
            <a:ext cx="262731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pic>
        <p:nvPicPr>
          <p:cNvPr id="43013" name="Picture 1" descr="Descriptions: Quality Matters Workshops and Courses ...">
            <a:extLst>
              <a:ext uri="{FF2B5EF4-FFF2-40B4-BE49-F238E27FC236}">
                <a16:creationId xmlns:a16="http://schemas.microsoft.com/office/drawing/2014/main" id="{B79CA6C4-6188-5554-FD8E-6B663A51B6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175" y="144838"/>
            <a:ext cx="1597025" cy="159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TextBox 9">
            <a:extLst>
              <a:ext uri="{FF2B5EF4-FFF2-40B4-BE49-F238E27FC236}">
                <a16:creationId xmlns:a16="http://schemas.microsoft.com/office/drawing/2014/main" id="{B842D04E-760E-E965-A068-3C096266D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263" y="1314450"/>
            <a:ext cx="24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/>
              <a:t> 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777720"/>
      </p:ext>
    </p:extLst>
  </p:cSld>
  <p:clrMapOvr>
    <a:masterClrMapping/>
  </p:clrMapOvr>
  <p:transition spd="med" advTm="1020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Box 1">
            <a:extLst>
              <a:ext uri="{FF2B5EF4-FFF2-40B4-BE49-F238E27FC236}">
                <a16:creationId xmlns:a16="http://schemas.microsoft.com/office/drawing/2014/main" id="{AD91E4D1-32F7-4D5D-FB24-4127689CC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" y="473075"/>
            <a:ext cx="76311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3600" b="1" dirty="0" smtClean="0"/>
              <a:t>Other Registerable Interests</a:t>
            </a:r>
            <a:endParaRPr lang="en-GB" altLang="en-US" sz="3600" b="1" dirty="0"/>
          </a:p>
        </p:txBody>
      </p:sp>
      <p:sp>
        <p:nvSpPr>
          <p:cNvPr id="45059" name="TextBox 2">
            <a:extLst>
              <a:ext uri="{FF2B5EF4-FFF2-40B4-BE49-F238E27FC236}">
                <a16:creationId xmlns:a16="http://schemas.microsoft.com/office/drawing/2014/main" id="{BB1EFD7B-B677-1880-6AA9-4D58E8D07F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0" y="1587500"/>
            <a:ext cx="8212000" cy="495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dirty="0" smtClean="0"/>
              <a:t>Limited </a:t>
            </a:r>
            <a:r>
              <a:rPr lang="en-GB" altLang="en-US" dirty="0"/>
              <a:t>to </a:t>
            </a:r>
            <a:r>
              <a:rPr lang="en-GB" altLang="en-US" dirty="0" smtClean="0"/>
              <a:t>you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dirty="0" smtClean="0"/>
              <a:t>Includes:</a:t>
            </a:r>
            <a:endParaRPr lang="en-GB" altLang="en-US" dirty="0"/>
          </a:p>
          <a:p>
            <a:pPr lvl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2800" dirty="0" smtClean="0"/>
              <a:t>Unpaid directorships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2800" dirty="0" smtClean="0"/>
              <a:t>Any body you are a member/general control &amp; appointed by Council.</a:t>
            </a:r>
          </a:p>
          <a:p>
            <a:pPr lvl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GB" altLang="en-US" sz="2800" dirty="0" smtClean="0"/>
              <a:t>Any body which is (</a:t>
            </a:r>
            <a:r>
              <a:rPr lang="en-GB" altLang="en-US" sz="2800" dirty="0" err="1" smtClean="0"/>
              <a:t>i</a:t>
            </a:r>
            <a:r>
              <a:rPr lang="en-GB" altLang="en-US" sz="2800" dirty="0" smtClean="0"/>
              <a:t>)charitable or (ii) public opinion-policy or (iii)functions of public nature </a:t>
            </a:r>
            <a:r>
              <a:rPr lang="en-GB" altLang="en-US" sz="2800" dirty="0"/>
              <a:t>and you are a member/general control </a:t>
            </a:r>
            <a:r>
              <a:rPr lang="en-GB" sz="2800" dirty="0"/>
              <a:t>iv) is not open to the public without formal membership</a:t>
            </a:r>
            <a:endParaRPr lang="en-GB" altLang="en-US" sz="2800" dirty="0"/>
          </a:p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GB" altLang="en-US" sz="3600" dirty="0"/>
          </a:p>
        </p:txBody>
      </p:sp>
      <p:sp>
        <p:nvSpPr>
          <p:cNvPr id="45060" name="Picture 1" descr="Blog: Things to remember while filling your appraisal Form ...">
            <a:extLst>
              <a:ext uri="{FF2B5EF4-FFF2-40B4-BE49-F238E27FC236}">
                <a16:creationId xmlns:a16="http://schemas.microsoft.com/office/drawing/2014/main" id="{029BB723-39D6-A667-240D-AD8BEE12DCA4}"/>
              </a:ext>
            </a:extLst>
          </p:cNvPr>
          <p:cNvSpPr>
            <a:spLocks noChangeAspect="1"/>
          </p:cNvSpPr>
          <p:nvPr/>
        </p:nvSpPr>
        <p:spPr bwMode="auto">
          <a:xfrm>
            <a:off x="6278563" y="4362450"/>
            <a:ext cx="262731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pic>
        <p:nvPicPr>
          <p:cNvPr id="45061" name="Picture 1" descr="Descriptions: Quality Matters Workshops and Courses ...">
            <a:extLst>
              <a:ext uri="{FF2B5EF4-FFF2-40B4-BE49-F238E27FC236}">
                <a16:creationId xmlns:a16="http://schemas.microsoft.com/office/drawing/2014/main" id="{D025A311-DF72-BA6D-FDC4-E9C8FAA01A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512" y="343695"/>
            <a:ext cx="1597025" cy="159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2" name="TextBox 9">
            <a:extLst>
              <a:ext uri="{FF2B5EF4-FFF2-40B4-BE49-F238E27FC236}">
                <a16:creationId xmlns:a16="http://schemas.microsoft.com/office/drawing/2014/main" id="{E408E191-05C0-E07B-7E1A-01CB76F60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263" y="1314450"/>
            <a:ext cx="24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/>
              <a:t> 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Herefordshire">
  <a:themeElements>
    <a:clrScheme name="Custom 1">
      <a:dk1>
        <a:srgbClr val="FFFFFF"/>
      </a:dk1>
      <a:lt1>
        <a:srgbClr val="392F2C"/>
      </a:lt1>
      <a:dk2>
        <a:srgbClr val="FFFFFF"/>
      </a:dk2>
      <a:lt2>
        <a:srgbClr val="392F2C"/>
      </a:lt2>
      <a:accent1>
        <a:srgbClr val="FFC937"/>
      </a:accent1>
      <a:accent2>
        <a:srgbClr val="282E2B"/>
      </a:accent2>
      <a:accent3>
        <a:srgbClr val="A7216D"/>
      </a:accent3>
      <a:accent4>
        <a:srgbClr val="FFC937"/>
      </a:accent4>
      <a:accent5>
        <a:srgbClr val="2F9599"/>
      </a:accent5>
      <a:accent6>
        <a:srgbClr val="545458"/>
      </a:accent6>
      <a:hlink>
        <a:srgbClr val="FFFFFF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8" id="{7A469BEC-A756-AB48-BAF4-938C8863D067}" vid="{2BFEE178-1E8D-7744-87FA-419B132AB0A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3DDB9D538FCF4C8A325FDF45C0B38C" ma:contentTypeVersion="0" ma:contentTypeDescription="Create a new document." ma:contentTypeScope="" ma:versionID="fd577eb2914b5fbf1eeacd7f1d6094ad">
  <xsd:schema xmlns:xsd="http://www.w3.org/2001/XMLSchema" xmlns:xs="http://www.w3.org/2001/XMLSchema" xmlns:p="http://schemas.microsoft.com/office/2006/metadata/properties" xmlns:ns2="785528a6-32f5-452f-8308-80ce7c30b3ce" targetNamespace="http://schemas.microsoft.com/office/2006/metadata/properties" ma:root="true" ma:fieldsID="4aabe02c9f14e3a1bf9c8474c65538a1" ns2:_="">
    <xsd:import namespace="785528a6-32f5-452f-8308-80ce7c30b3c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5528a6-32f5-452f-8308-80ce7c30b3c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BE3CFE7-9971-4082-BDB2-E8A8551E24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FD0816-2CD0-4A1C-AD77-2D1A6779E8F7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49AE9CF9-6AA9-45C7-9C9D-659506C9C0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5528a6-32f5-452f-8308-80ce7c30b3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HC_Powerpoint</Template>
  <TotalTime>1875</TotalTime>
  <Words>671</Words>
  <Application>Microsoft Office PowerPoint</Application>
  <PresentationFormat>On-screen Show (4:3)</PresentationFormat>
  <Paragraphs>133</Paragraphs>
  <Slides>19</Slides>
  <Notes>17</Notes>
  <HiddenSlides>0</HiddenSlides>
  <MMClips>19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</vt:lpstr>
      <vt:lpstr>Herefordshire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Williams, Michelle</dc:creator>
  <cp:lastModifiedBy>Merricks-Murgatroyd, Henry</cp:lastModifiedBy>
  <cp:revision>103</cp:revision>
  <cp:lastPrinted>2019-05-01T12:39:15Z</cp:lastPrinted>
  <dcterms:created xsi:type="dcterms:W3CDTF">2019-04-17T08:24:30Z</dcterms:created>
  <dcterms:modified xsi:type="dcterms:W3CDTF">2023-07-31T16:52:55Z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0x010100213DDB9D538FCF4C8A325FDF45C0B38C</vt:lpwstr>
  </property>
  <property fmtid="{D5CDD505-2E9C-101B-9397-08002B2CF9AE}" pid="3" name="_dlc_DocIdItemGuid">
    <vt:lpwstr>9320849a-0887-4549-b6a5-d6a06ad0615d</vt:lpwstr>
  </property>
  <property fmtid="{D5CDD505-2E9C-101B-9397-08002B2CF9AE}" pid="4" name="_dlc_DocId">
    <vt:lpwstr>HCOUNCIL-388-13</vt:lpwstr>
  </property>
  <property fmtid="{D5CDD505-2E9C-101B-9397-08002B2CF9AE}" pid="5" name="_dlc_DocIdUrl">
    <vt:lpwstr>https://apps.herefordshire.gov.uk/communicationstoolkit/branding2017/_layouts/15/DocIdRedir.aspx?ID=HCOUNCIL-388-13, HCOUNCIL-388-13</vt:lpwstr>
  </property>
</Properties>
</file>